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308" r:id="rId2"/>
    <p:sldId id="299" r:id="rId3"/>
    <p:sldId id="298" r:id="rId4"/>
    <p:sldId id="270" r:id="rId5"/>
    <p:sldId id="267" r:id="rId6"/>
    <p:sldId id="268" r:id="rId7"/>
    <p:sldId id="279" r:id="rId8"/>
    <p:sldId id="280" r:id="rId9"/>
    <p:sldId id="272" r:id="rId10"/>
    <p:sldId id="326" r:id="rId11"/>
    <p:sldId id="327" r:id="rId12"/>
    <p:sldId id="328" r:id="rId13"/>
    <p:sldId id="329" r:id="rId14"/>
    <p:sldId id="275" r:id="rId15"/>
    <p:sldId id="330" r:id="rId16"/>
    <p:sldId id="331" r:id="rId17"/>
    <p:sldId id="332" r:id="rId18"/>
    <p:sldId id="333" r:id="rId19"/>
    <p:sldId id="334" r:id="rId20"/>
    <p:sldId id="282" r:id="rId21"/>
    <p:sldId id="340"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84" r:id="rId35"/>
  </p:sldIdLst>
  <p:sldSz cx="24384000" cy="13716000"/>
  <p:notesSz cx="6858000" cy="9144000"/>
  <p:embeddedFontLst>
    <p:embeddedFont>
      <p:font typeface="Helvetica Neue" panose="020B0604020202020204" charset="0"/>
      <p:regular r:id="rId37"/>
      <p:bold r:id="rId38"/>
      <p:italic r:id="rId39"/>
      <p:boldItalic r:id="rId40"/>
    </p:embeddedFont>
    <p:embeddedFont>
      <p:font typeface="Helvetica Neue Light"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73" roundtripDataSignature="AMtx7mhgNw/FQBdM1VERq64VFISSJgRNW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CA53D5-3A89-4F77-9E48-08794EE3CE14}" v="9" dt="2020-04-18T22:53:30.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86" autoAdjust="0"/>
    <p:restoredTop sz="93737" autoAdjust="0"/>
  </p:normalViewPr>
  <p:slideViewPr>
    <p:cSldViewPr snapToGrid="0">
      <p:cViewPr varScale="1">
        <p:scale>
          <a:sx n="56" d="100"/>
          <a:sy n="56" d="100"/>
        </p:scale>
        <p:origin x="114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76"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73" Type="http://customschemas.google.com/relationships/presentationmetadata" Target="metadata"/><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77"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font" Target="fonts/font5.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Vyce" userId="29044a6a4f7383a3" providerId="LiveId" clId="{15CA53D5-3A89-4F77-9E48-08794EE3CE14}"/>
    <pc:docChg chg="undo custSel modSld">
      <pc:chgData name="Ann Vyce" userId="29044a6a4f7383a3" providerId="LiveId" clId="{15CA53D5-3A89-4F77-9E48-08794EE3CE14}" dt="2020-04-18T23:49:05.971" v="621" actId="1076"/>
      <pc:docMkLst>
        <pc:docMk/>
      </pc:docMkLst>
      <pc:sldChg chg="modSp">
        <pc:chgData name="Ann Vyce" userId="29044a6a4f7383a3" providerId="LiveId" clId="{15CA53D5-3A89-4F77-9E48-08794EE3CE14}" dt="2020-04-18T23:36:52.535" v="588" actId="1076"/>
        <pc:sldMkLst>
          <pc:docMk/>
          <pc:sldMk cId="0" sldId="272"/>
        </pc:sldMkLst>
        <pc:spChg chg="mod">
          <ac:chgData name="Ann Vyce" userId="29044a6a4f7383a3" providerId="LiveId" clId="{15CA53D5-3A89-4F77-9E48-08794EE3CE14}" dt="2020-04-18T23:36:52.535" v="588" actId="1076"/>
          <ac:spMkLst>
            <pc:docMk/>
            <pc:sldMk cId="0" sldId="272"/>
            <ac:spMk id="251" creationId="{00000000-0000-0000-0000-000000000000}"/>
          </ac:spMkLst>
        </pc:spChg>
      </pc:sldChg>
      <pc:sldChg chg="modSp">
        <pc:chgData name="Ann Vyce" userId="29044a6a4f7383a3" providerId="LiveId" clId="{15CA53D5-3A89-4F77-9E48-08794EE3CE14}" dt="2020-04-18T23:42:59.942" v="598" actId="20577"/>
        <pc:sldMkLst>
          <pc:docMk/>
          <pc:sldMk cId="0" sldId="275"/>
        </pc:sldMkLst>
        <pc:spChg chg="mod">
          <ac:chgData name="Ann Vyce" userId="29044a6a4f7383a3" providerId="LiveId" clId="{15CA53D5-3A89-4F77-9E48-08794EE3CE14}" dt="2020-04-18T22:54:49.857" v="554" actId="404"/>
          <ac:spMkLst>
            <pc:docMk/>
            <pc:sldMk cId="0" sldId="275"/>
            <ac:spMk id="276" creationId="{00000000-0000-0000-0000-000000000000}"/>
          </ac:spMkLst>
        </pc:spChg>
        <pc:spChg chg="mod">
          <ac:chgData name="Ann Vyce" userId="29044a6a4f7383a3" providerId="LiveId" clId="{15CA53D5-3A89-4F77-9E48-08794EE3CE14}" dt="2020-04-18T23:42:59.942" v="598" actId="20577"/>
          <ac:spMkLst>
            <pc:docMk/>
            <pc:sldMk cId="0" sldId="275"/>
            <ac:spMk id="277" creationId="{00000000-0000-0000-0000-000000000000}"/>
          </ac:spMkLst>
        </pc:spChg>
      </pc:sldChg>
      <pc:sldChg chg="modSp">
        <pc:chgData name="Ann Vyce" userId="29044a6a4f7383a3" providerId="LiveId" clId="{15CA53D5-3A89-4F77-9E48-08794EE3CE14}" dt="2020-04-18T23:36:41.126" v="587" actId="14100"/>
        <pc:sldMkLst>
          <pc:docMk/>
          <pc:sldMk cId="1649257936" sldId="326"/>
        </pc:sldMkLst>
        <pc:spChg chg="mod">
          <ac:chgData name="Ann Vyce" userId="29044a6a4f7383a3" providerId="LiveId" clId="{15CA53D5-3A89-4F77-9E48-08794EE3CE14}" dt="2020-04-18T23:36:41.126" v="587" actId="14100"/>
          <ac:spMkLst>
            <pc:docMk/>
            <pc:sldMk cId="1649257936" sldId="326"/>
            <ac:spMk id="251" creationId="{00000000-0000-0000-0000-000000000000}"/>
          </ac:spMkLst>
        </pc:spChg>
      </pc:sldChg>
      <pc:sldChg chg="modSp">
        <pc:chgData name="Ann Vyce" userId="29044a6a4f7383a3" providerId="LiveId" clId="{15CA53D5-3A89-4F77-9E48-08794EE3CE14}" dt="2020-04-18T22:48:21.867" v="495" actId="1076"/>
        <pc:sldMkLst>
          <pc:docMk/>
          <pc:sldMk cId="1841270092" sldId="327"/>
        </pc:sldMkLst>
        <pc:spChg chg="mod">
          <ac:chgData name="Ann Vyce" userId="29044a6a4f7383a3" providerId="LiveId" clId="{15CA53D5-3A89-4F77-9E48-08794EE3CE14}" dt="2020-04-18T22:48:21.867" v="495" actId="1076"/>
          <ac:spMkLst>
            <pc:docMk/>
            <pc:sldMk cId="1841270092" sldId="327"/>
            <ac:spMk id="251" creationId="{00000000-0000-0000-0000-000000000000}"/>
          </ac:spMkLst>
        </pc:spChg>
      </pc:sldChg>
      <pc:sldChg chg="modSp">
        <pc:chgData name="Ann Vyce" userId="29044a6a4f7383a3" providerId="LiveId" clId="{15CA53D5-3A89-4F77-9E48-08794EE3CE14}" dt="2020-04-18T23:49:05.971" v="621" actId="1076"/>
        <pc:sldMkLst>
          <pc:docMk/>
          <pc:sldMk cId="1983291453" sldId="328"/>
        </pc:sldMkLst>
        <pc:spChg chg="mod">
          <ac:chgData name="Ann Vyce" userId="29044a6a4f7383a3" providerId="LiveId" clId="{15CA53D5-3A89-4F77-9E48-08794EE3CE14}" dt="2020-04-18T23:49:05.971" v="621" actId="1076"/>
          <ac:spMkLst>
            <pc:docMk/>
            <pc:sldMk cId="1983291453" sldId="328"/>
            <ac:spMk id="251" creationId="{00000000-0000-0000-0000-000000000000}"/>
          </ac:spMkLst>
        </pc:spChg>
      </pc:sldChg>
      <pc:sldChg chg="modSp">
        <pc:chgData name="Ann Vyce" userId="29044a6a4f7383a3" providerId="LiveId" clId="{15CA53D5-3A89-4F77-9E48-08794EE3CE14}" dt="2020-04-18T23:43:22.728" v="609" actId="20577"/>
        <pc:sldMkLst>
          <pc:docMk/>
          <pc:sldMk cId="1235404040" sldId="330"/>
        </pc:sldMkLst>
        <pc:spChg chg="mod">
          <ac:chgData name="Ann Vyce" userId="29044a6a4f7383a3" providerId="LiveId" clId="{15CA53D5-3A89-4F77-9E48-08794EE3CE14}" dt="2020-04-18T22:54:42.174" v="553" actId="404"/>
          <ac:spMkLst>
            <pc:docMk/>
            <pc:sldMk cId="1235404040" sldId="330"/>
            <ac:spMk id="276" creationId="{00000000-0000-0000-0000-000000000000}"/>
          </ac:spMkLst>
        </pc:spChg>
        <pc:spChg chg="mod">
          <ac:chgData name="Ann Vyce" userId="29044a6a4f7383a3" providerId="LiveId" clId="{15CA53D5-3A89-4F77-9E48-08794EE3CE14}" dt="2020-04-18T23:43:22.728" v="609" actId="20577"/>
          <ac:spMkLst>
            <pc:docMk/>
            <pc:sldMk cId="1235404040" sldId="330"/>
            <ac:spMk id="277" creationId="{00000000-0000-0000-0000-000000000000}"/>
          </ac:spMkLst>
        </pc:spChg>
      </pc:sldChg>
      <pc:sldChg chg="modSp">
        <pc:chgData name="Ann Vyce" userId="29044a6a4f7383a3" providerId="LiveId" clId="{15CA53D5-3A89-4F77-9E48-08794EE3CE14}" dt="2020-04-18T23:43:41.048" v="620" actId="20577"/>
        <pc:sldMkLst>
          <pc:docMk/>
          <pc:sldMk cId="1020313490" sldId="331"/>
        </pc:sldMkLst>
        <pc:spChg chg="mod">
          <ac:chgData name="Ann Vyce" userId="29044a6a4f7383a3" providerId="LiveId" clId="{15CA53D5-3A89-4F77-9E48-08794EE3CE14}" dt="2020-04-18T22:54:55.172" v="555" actId="404"/>
          <ac:spMkLst>
            <pc:docMk/>
            <pc:sldMk cId="1020313490" sldId="331"/>
            <ac:spMk id="276" creationId="{00000000-0000-0000-0000-000000000000}"/>
          </ac:spMkLst>
        </pc:spChg>
        <pc:spChg chg="mod">
          <ac:chgData name="Ann Vyce" userId="29044a6a4f7383a3" providerId="LiveId" clId="{15CA53D5-3A89-4F77-9E48-08794EE3CE14}" dt="2020-04-18T23:43:41.048" v="620" actId="20577"/>
          <ac:spMkLst>
            <pc:docMk/>
            <pc:sldMk cId="1020313490" sldId="331"/>
            <ac:spMk id="277" creationId="{00000000-0000-0000-0000-000000000000}"/>
          </ac:spMkLst>
        </pc:spChg>
      </pc:sldChg>
      <pc:sldChg chg="modSp">
        <pc:chgData name="Ann Vyce" userId="29044a6a4f7383a3" providerId="LiveId" clId="{15CA53D5-3A89-4F77-9E48-08794EE3CE14}" dt="2020-04-18T22:55:02.322" v="556" actId="404"/>
        <pc:sldMkLst>
          <pc:docMk/>
          <pc:sldMk cId="3925999849" sldId="332"/>
        </pc:sldMkLst>
        <pc:spChg chg="mod">
          <ac:chgData name="Ann Vyce" userId="29044a6a4f7383a3" providerId="LiveId" clId="{15CA53D5-3A89-4F77-9E48-08794EE3CE14}" dt="2020-04-18T22:55:02.322" v="556" actId="404"/>
          <ac:spMkLst>
            <pc:docMk/>
            <pc:sldMk cId="3925999849" sldId="332"/>
            <ac:spMk id="276" creationId="{00000000-0000-0000-0000-000000000000}"/>
          </ac:spMkLst>
        </pc:spChg>
      </pc:sldChg>
      <pc:sldChg chg="modSp">
        <pc:chgData name="Ann Vyce" userId="29044a6a4f7383a3" providerId="LiveId" clId="{15CA53D5-3A89-4F77-9E48-08794EE3CE14}" dt="2020-04-18T22:55:10.695" v="557" actId="404"/>
        <pc:sldMkLst>
          <pc:docMk/>
          <pc:sldMk cId="873559213" sldId="333"/>
        </pc:sldMkLst>
        <pc:spChg chg="mod">
          <ac:chgData name="Ann Vyce" userId="29044a6a4f7383a3" providerId="LiveId" clId="{15CA53D5-3A89-4F77-9E48-08794EE3CE14}" dt="2020-04-18T22:55:10.695" v="557" actId="404"/>
          <ac:spMkLst>
            <pc:docMk/>
            <pc:sldMk cId="873559213" sldId="333"/>
            <ac:spMk id="276" creationId="{00000000-0000-0000-0000-000000000000}"/>
          </ac:spMkLst>
        </pc:spChg>
      </pc:sldChg>
      <pc:sldChg chg="modSp">
        <pc:chgData name="Ann Vyce" userId="29044a6a4f7383a3" providerId="LiveId" clId="{15CA53D5-3A89-4F77-9E48-08794EE3CE14}" dt="2020-04-18T22:55:16.630" v="558" actId="404"/>
        <pc:sldMkLst>
          <pc:docMk/>
          <pc:sldMk cId="235720668" sldId="334"/>
        </pc:sldMkLst>
        <pc:spChg chg="mod">
          <ac:chgData name="Ann Vyce" userId="29044a6a4f7383a3" providerId="LiveId" clId="{15CA53D5-3A89-4F77-9E48-08794EE3CE14}" dt="2020-04-18T22:55:16.630" v="558" actId="404"/>
          <ac:spMkLst>
            <pc:docMk/>
            <pc:sldMk cId="235720668" sldId="334"/>
            <ac:spMk id="27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30" name="Google Shape;13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146113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46" name="Google Shape;2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32332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46" name="Google Shape;2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2541186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46" name="Google Shape;2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500393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46" name="Google Shape;2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45474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1a5746cc9_5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72" name="Google Shape;272;g71a5746cc9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1a5746cc9_5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72" name="Google Shape;272;g71a5746cc9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522596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1a5746cc9_5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72" name="Google Shape;272;g71a5746cc9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007876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1a5746cc9_5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72" name="Google Shape;272;g71a5746cc9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210530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1a5746cc9_5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72" name="Google Shape;272;g71a5746cc9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377166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71a5746cc9_5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72" name="Google Shape;272;g71a5746cc9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56855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71f8c93592_1_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65" name="Google Shape;465;g71f8c93592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81a03ccff0_1_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32" name="Google Shape;332;g81a03ccff0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02" name="Google Shape;50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1054413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356" name="Google Shape;35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71" name="Google Shape;37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78" name="Google Shape;37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84" name="Google Shape;38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90" name="Google Shape;39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96" name="Google Shape;39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02" name="Google Shape;402;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08" name="Google Shape;40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71e0cd6bfc_0_4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56" name="Google Shape;456;g71e0cd6bf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4281102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2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14" name="Google Shape;41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20" name="Google Shape;42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26" name="Google Shape;42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2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433" name="Google Shape;433;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81a03ccff0_1_5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48" name="Google Shape;348;g81a03ccff0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30" name="Google Shape;23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06" name="Google Shape;20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214" name="Google Shape;2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81a03ccff0_1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08" name="Google Shape;308;g81a03ccff0_1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81a03ccff0_1_2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316" name="Google Shape;316;g81a03ccff0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dirty="0"/>
          </a:p>
        </p:txBody>
      </p:sp>
      <p:sp>
        <p:nvSpPr>
          <p:cNvPr id="246" name="Google Shape;24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tx">
  <p:cSld name="TITLE_AND_BODY">
    <p:spTree>
      <p:nvGrpSpPr>
        <p:cNvPr id="1" name="Shape 9"/>
        <p:cNvGrpSpPr/>
        <p:nvPr/>
      </p:nvGrpSpPr>
      <p:grpSpPr>
        <a:xfrm>
          <a:off x="0" y="0"/>
          <a:ext cx="0" cy="0"/>
          <a:chOff x="0" y="0"/>
          <a:chExt cx="0" cy="0"/>
        </a:xfrm>
      </p:grpSpPr>
      <p:sp>
        <p:nvSpPr>
          <p:cNvPr id="10" name="Google Shape;10;p3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52"/>
        <p:cNvGrpSpPr/>
        <p:nvPr/>
      </p:nvGrpSpPr>
      <p:grpSpPr>
        <a:xfrm>
          <a:off x="0" y="0"/>
          <a:ext cx="0" cy="0"/>
          <a:chOff x="0" y="0"/>
          <a:chExt cx="0" cy="0"/>
        </a:xfrm>
      </p:grpSpPr>
      <p:sp>
        <p:nvSpPr>
          <p:cNvPr id="53" name="Google Shape;53;p42"/>
          <p:cNvSpPr>
            <a:spLocks noGrp="1"/>
          </p:cNvSpPr>
          <p:nvPr>
            <p:ph type="pic" idx="2"/>
          </p:nvPr>
        </p:nvSpPr>
        <p:spPr>
          <a:xfrm>
            <a:off x="0" y="0"/>
            <a:ext cx="24384001" cy="1626446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54" name="Google Shape;54;p42"/>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15"/>
        <p:cNvGrpSpPr/>
        <p:nvPr/>
      </p:nvGrpSpPr>
      <p:grpSpPr>
        <a:xfrm>
          <a:off x="0" y="0"/>
          <a:ext cx="0" cy="0"/>
          <a:chOff x="0" y="0"/>
          <a:chExt cx="0" cy="0"/>
        </a:xfrm>
      </p:grpSpPr>
      <p:sp>
        <p:nvSpPr>
          <p:cNvPr id="16" name="Google Shape;16;p33"/>
          <p:cNvSpPr>
            <a:spLocks noGrp="1"/>
          </p:cNvSpPr>
          <p:nvPr>
            <p:ph type="pic" idx="2"/>
          </p:nvPr>
        </p:nvSpPr>
        <p:spPr>
          <a:xfrm>
            <a:off x="10960100" y="3149600"/>
            <a:ext cx="13944600" cy="929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17" name="Google Shape;17;p33"/>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8" name="Google Shape;18;p33"/>
          <p:cNvSpPr txBox="1">
            <a:spLocks noGrp="1"/>
          </p:cNvSpPr>
          <p:nvPr>
            <p:ph type="body" idx="1"/>
          </p:nvPr>
        </p:nvSpPr>
        <p:spPr>
          <a:xfrm>
            <a:off x="1689100" y="3149600"/>
            <a:ext cx="10223500" cy="9296400"/>
          </a:xfrm>
          <a:prstGeom prst="rect">
            <a:avLst/>
          </a:prstGeom>
          <a:noFill/>
          <a:ln>
            <a:noFill/>
          </a:ln>
        </p:spPr>
        <p:txBody>
          <a:bodyPr spcFirstLastPara="1" wrap="square" lIns="50800" tIns="50800" rIns="50800" bIns="50800" anchor="ctr" anchorCtr="0">
            <a:norm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19" name="Google Shape;19;p33"/>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20"/>
        <p:cNvGrpSpPr/>
        <p:nvPr/>
      </p:nvGrpSpPr>
      <p:grpSpPr>
        <a:xfrm>
          <a:off x="0" y="0"/>
          <a:ext cx="0" cy="0"/>
          <a:chOff x="0" y="0"/>
          <a:chExt cx="0" cy="0"/>
        </a:xfrm>
      </p:grpSpPr>
      <p:sp>
        <p:nvSpPr>
          <p:cNvPr id="21" name="Google Shape;21;p34"/>
          <p:cNvSpPr>
            <a:spLocks noGrp="1"/>
          </p:cNvSpPr>
          <p:nvPr>
            <p:ph type="pic" idx="2"/>
          </p:nvPr>
        </p:nvSpPr>
        <p:spPr>
          <a:xfrm>
            <a:off x="3124200" y="-38100"/>
            <a:ext cx="18135600" cy="1209669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22" name="Google Shape;22;p34"/>
          <p:cNvSpPr txBox="1">
            <a:spLocks noGrp="1"/>
          </p:cNvSpPr>
          <p:nvPr>
            <p:ph type="title"/>
          </p:nvPr>
        </p:nvSpPr>
        <p:spPr>
          <a:xfrm>
            <a:off x="635000" y="9512300"/>
            <a:ext cx="23114000" cy="20066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3" name="Google Shape;23;p34"/>
          <p:cNvSpPr txBox="1">
            <a:spLocks noGrp="1"/>
          </p:cNvSpPr>
          <p:nvPr>
            <p:ph type="body" idx="1"/>
          </p:nvPr>
        </p:nvSpPr>
        <p:spPr>
          <a:xfrm>
            <a:off x="635000" y="11442700"/>
            <a:ext cx="23114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4" name="Google Shape;24;p34"/>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25"/>
        <p:cNvGrpSpPr/>
        <p:nvPr/>
      </p:nvGrpSpPr>
      <p:grpSpPr>
        <a:xfrm>
          <a:off x="0" y="0"/>
          <a:ext cx="0" cy="0"/>
          <a:chOff x="0" y="0"/>
          <a:chExt cx="0" cy="0"/>
        </a:xfrm>
      </p:grpSpPr>
      <p:sp>
        <p:nvSpPr>
          <p:cNvPr id="26" name="Google Shape;26;p35"/>
          <p:cNvSpPr txBox="1">
            <a:spLocks noGrp="1"/>
          </p:cNvSpPr>
          <p:nvPr>
            <p:ph type="title"/>
          </p:nvPr>
        </p:nvSpPr>
        <p:spPr>
          <a:xfrm>
            <a:off x="1778000" y="4533900"/>
            <a:ext cx="20828000" cy="46482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7" name="Google Shape;27;p35"/>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 Vertical">
  <p:cSld name="Photo - Vertical">
    <p:spTree>
      <p:nvGrpSpPr>
        <p:cNvPr id="1" name="Shape 28"/>
        <p:cNvGrpSpPr/>
        <p:nvPr/>
      </p:nvGrpSpPr>
      <p:grpSpPr>
        <a:xfrm>
          <a:off x="0" y="0"/>
          <a:ext cx="0" cy="0"/>
          <a:chOff x="0" y="0"/>
          <a:chExt cx="0" cy="0"/>
        </a:xfrm>
      </p:grpSpPr>
      <p:sp>
        <p:nvSpPr>
          <p:cNvPr id="29" name="Google Shape;29;p36"/>
          <p:cNvSpPr>
            <a:spLocks noGrp="1"/>
          </p:cNvSpPr>
          <p:nvPr>
            <p:ph type="pic" idx="2"/>
          </p:nvPr>
        </p:nvSpPr>
        <p:spPr>
          <a:xfrm>
            <a:off x="7950200" y="1104900"/>
            <a:ext cx="17259303" cy="1150620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30" name="Google Shape;30;p36"/>
          <p:cNvSpPr txBox="1">
            <a:spLocks noGrp="1"/>
          </p:cNvSpPr>
          <p:nvPr>
            <p:ph type="title"/>
          </p:nvPr>
        </p:nvSpPr>
        <p:spPr>
          <a:xfrm>
            <a:off x="1651000" y="952500"/>
            <a:ext cx="10223500" cy="55499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1" name="Google Shape;31;p36"/>
          <p:cNvSpPr txBox="1">
            <a:spLocks noGrp="1"/>
          </p:cNvSpPr>
          <p:nvPr>
            <p:ph type="body" idx="1"/>
          </p:nvPr>
        </p:nvSpPr>
        <p:spPr>
          <a:xfrm>
            <a:off x="1651000" y="6527800"/>
            <a:ext cx="10223500" cy="57277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2" name="Google Shape;32;p36"/>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33"/>
        <p:cNvGrpSpPr/>
        <p:nvPr/>
      </p:nvGrpSpPr>
      <p:grpSpPr>
        <a:xfrm>
          <a:off x="0" y="0"/>
          <a:ext cx="0" cy="0"/>
          <a:chOff x="0" y="0"/>
          <a:chExt cx="0" cy="0"/>
        </a:xfrm>
      </p:grpSpPr>
      <p:sp>
        <p:nvSpPr>
          <p:cNvPr id="34" name="Google Shape;34;p37"/>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37"/>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36"/>
        <p:cNvGrpSpPr/>
        <p:nvPr/>
      </p:nvGrpSpPr>
      <p:grpSpPr>
        <a:xfrm>
          <a:off x="0" y="0"/>
          <a:ext cx="0" cy="0"/>
          <a:chOff x="0" y="0"/>
          <a:chExt cx="0" cy="0"/>
        </a:xfrm>
      </p:grpSpPr>
      <p:sp>
        <p:nvSpPr>
          <p:cNvPr id="37" name="Google Shape;37;p38"/>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8" name="Google Shape;38;p38"/>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lvl="0" indent="-609600" algn="l">
              <a:lnSpc>
                <a:spcPct val="100000"/>
              </a:lnSpc>
              <a:spcBef>
                <a:spcPts val="5900"/>
              </a:spcBef>
              <a:spcAft>
                <a:spcPts val="0"/>
              </a:spcAft>
              <a:buClr>
                <a:srgbClr val="000000"/>
              </a:buClr>
              <a:buSzPts val="6000"/>
              <a:buFont typeface="Helvetica Neue"/>
              <a:buChar char="•"/>
              <a:defRPr sz="4800"/>
            </a:lvl1pPr>
            <a:lvl2pPr marL="914400" lvl="1" indent="-609600" algn="l">
              <a:lnSpc>
                <a:spcPct val="100000"/>
              </a:lnSpc>
              <a:spcBef>
                <a:spcPts val="5900"/>
              </a:spcBef>
              <a:spcAft>
                <a:spcPts val="0"/>
              </a:spcAft>
              <a:buClr>
                <a:srgbClr val="000000"/>
              </a:buClr>
              <a:buSzPts val="6000"/>
              <a:buFont typeface="Helvetica Neue"/>
              <a:buChar char="•"/>
              <a:defRPr sz="4800"/>
            </a:lvl2pPr>
            <a:lvl3pPr marL="1371600" lvl="2" indent="-609600" algn="l">
              <a:lnSpc>
                <a:spcPct val="100000"/>
              </a:lnSpc>
              <a:spcBef>
                <a:spcPts val="5900"/>
              </a:spcBef>
              <a:spcAft>
                <a:spcPts val="0"/>
              </a:spcAft>
              <a:buClr>
                <a:srgbClr val="000000"/>
              </a:buClr>
              <a:buSzPts val="6000"/>
              <a:buFont typeface="Helvetica Neue"/>
              <a:buChar char="•"/>
              <a:defRPr sz="4800"/>
            </a:lvl3pPr>
            <a:lvl4pPr marL="1828800" lvl="3" indent="-609600" algn="l">
              <a:lnSpc>
                <a:spcPct val="100000"/>
              </a:lnSpc>
              <a:spcBef>
                <a:spcPts val="5900"/>
              </a:spcBef>
              <a:spcAft>
                <a:spcPts val="0"/>
              </a:spcAft>
              <a:buClr>
                <a:srgbClr val="000000"/>
              </a:buClr>
              <a:buSzPts val="6000"/>
              <a:buFont typeface="Helvetica Neue"/>
              <a:buChar char="•"/>
              <a:defRPr sz="4800"/>
            </a:lvl4pPr>
            <a:lvl5pPr marL="2286000" lvl="4" indent="-609600" algn="l">
              <a:lnSpc>
                <a:spcPct val="100000"/>
              </a:lnSpc>
              <a:spcBef>
                <a:spcPts val="5900"/>
              </a:spcBef>
              <a:spcAft>
                <a:spcPts val="0"/>
              </a:spcAft>
              <a:buClr>
                <a:srgbClr val="000000"/>
              </a:buClr>
              <a:buSzPts val="6000"/>
              <a:buFont typeface="Helvetica Neue"/>
              <a:buChar char="•"/>
              <a:defRPr sz="4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9" name="Google Shape;39;p38"/>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hoto - 3 Up">
  <p:cSld name="Photo - 3 Up">
    <p:spTree>
      <p:nvGrpSpPr>
        <p:cNvPr id="1" name="Shape 43"/>
        <p:cNvGrpSpPr/>
        <p:nvPr/>
      </p:nvGrpSpPr>
      <p:grpSpPr>
        <a:xfrm>
          <a:off x="0" y="0"/>
          <a:ext cx="0" cy="0"/>
          <a:chOff x="0" y="0"/>
          <a:chExt cx="0" cy="0"/>
        </a:xfrm>
      </p:grpSpPr>
      <p:sp>
        <p:nvSpPr>
          <p:cNvPr id="44" name="Google Shape;44;p40"/>
          <p:cNvSpPr>
            <a:spLocks noGrp="1"/>
          </p:cNvSpPr>
          <p:nvPr>
            <p:ph type="pic" idx="2"/>
          </p:nvPr>
        </p:nvSpPr>
        <p:spPr>
          <a:xfrm>
            <a:off x="15681341" y="7035800"/>
            <a:ext cx="8396678" cy="5600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45" name="Google Shape;45;p40"/>
          <p:cNvSpPr>
            <a:spLocks noGrp="1"/>
          </p:cNvSpPr>
          <p:nvPr>
            <p:ph type="pic" idx="3"/>
          </p:nvPr>
        </p:nvSpPr>
        <p:spPr>
          <a:xfrm>
            <a:off x="15290800" y="1130300"/>
            <a:ext cx="8331200" cy="555413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46" name="Google Shape;46;p40"/>
          <p:cNvSpPr>
            <a:spLocks noGrp="1"/>
          </p:cNvSpPr>
          <p:nvPr>
            <p:ph type="pic" idx="4"/>
          </p:nvPr>
        </p:nvSpPr>
        <p:spPr>
          <a:xfrm>
            <a:off x="-304800" y="1130300"/>
            <a:ext cx="17202149"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47" name="Google Shape;47;p4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8"/>
        <p:cNvGrpSpPr/>
        <p:nvPr/>
      </p:nvGrpSpPr>
      <p:grpSpPr>
        <a:xfrm>
          <a:off x="0" y="0"/>
          <a:ext cx="0" cy="0"/>
          <a:chOff x="0" y="0"/>
          <a:chExt cx="0" cy="0"/>
        </a:xfrm>
      </p:grpSpPr>
      <p:sp>
        <p:nvSpPr>
          <p:cNvPr id="49" name="Google Shape;49;p41"/>
          <p:cNvSpPr txBox="1">
            <a:spLocks noGrp="1"/>
          </p:cNvSpPr>
          <p:nvPr>
            <p:ph type="body" idx="1"/>
          </p:nvPr>
        </p:nvSpPr>
        <p:spPr>
          <a:xfrm>
            <a:off x="2387600" y="8953500"/>
            <a:ext cx="19621500" cy="585521"/>
          </a:xfrm>
          <a:prstGeom prst="rect">
            <a:avLst/>
          </a:prstGeom>
          <a:noFill/>
          <a:ln>
            <a:noFill/>
          </a:ln>
        </p:spPr>
        <p:txBody>
          <a:bodyPr spcFirstLastPara="1" wrap="square" lIns="50800" tIns="50800" rIns="50800" bIns="50800" anchor="t" anchorCtr="0">
            <a:sp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0" name="Google Shape;50;p41"/>
          <p:cNvSpPr txBox="1">
            <a:spLocks noGrp="1"/>
          </p:cNvSpPr>
          <p:nvPr>
            <p:ph type="body" idx="2"/>
          </p:nvPr>
        </p:nvSpPr>
        <p:spPr>
          <a:xfrm>
            <a:off x="2387600" y="6076950"/>
            <a:ext cx="19621500" cy="825500"/>
          </a:xfrm>
          <a:prstGeom prst="rect">
            <a:avLst/>
          </a:prstGeom>
          <a:noFill/>
          <a:ln>
            <a:noFill/>
          </a:ln>
        </p:spPr>
        <p:txBody>
          <a:bodyPr spcFirstLastPara="1" wrap="square" lIns="50800" tIns="50800" rIns="50800" bIns="50800" anchor="ctr" anchorCtr="0">
            <a:spAutoFit/>
          </a:bodyPr>
          <a:lstStyle>
            <a:lvl1pPr marL="457200" lvl="0" indent="-228600" algn="ctr">
              <a:lnSpc>
                <a:spcPct val="100000"/>
              </a:lnSpc>
              <a:spcBef>
                <a:spcPts val="0"/>
              </a:spcBef>
              <a:spcAft>
                <a:spcPts val="0"/>
              </a:spcAft>
              <a:buClr>
                <a:srgbClr val="000000"/>
              </a:buClr>
              <a:buSzPts val="4800"/>
              <a:buFont typeface="Helvetica Neue"/>
              <a:buNone/>
              <a:defRPr sz="4800">
                <a:latin typeface="Helvetica Neue"/>
                <a:ea typeface="Helvetica Neue"/>
                <a:cs typeface="Helvetica Neue"/>
                <a:sym typeface="Helvetica Neue"/>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1" name="Google Shape;51;p41"/>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30"/>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30"/>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marR="0" lvl="0"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1pPr>
            <a:lvl2pPr marL="914400" marR="0" lvl="1"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2pPr>
            <a:lvl3pPr marL="1371600" marR="0" lvl="2"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3pPr>
            <a:lvl4pPr marL="1828800" marR="0" lvl="3"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4pPr>
            <a:lvl5pPr marL="2286000" marR="0" lvl="4"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5pPr>
            <a:lvl6pPr marL="2743200" marR="0" lvl="5"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6pPr>
            <a:lvl7pPr marL="3200400" marR="0" lvl="6"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7pPr>
            <a:lvl8pPr marL="3657600" marR="0" lvl="7"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8pPr>
            <a:lvl9pPr marL="4114800" marR="0" lvl="8" indent="-641350" algn="l" rtl="0">
              <a:lnSpc>
                <a:spcPct val="100000"/>
              </a:lnSpc>
              <a:spcBef>
                <a:spcPts val="5900"/>
              </a:spcBef>
              <a:spcAft>
                <a:spcPts val="0"/>
              </a:spcAft>
              <a:buClr>
                <a:srgbClr val="000000"/>
              </a:buClr>
              <a:buSzPts val="6500"/>
              <a:buFont typeface="Helvetica Neue"/>
              <a:buChar char="•"/>
              <a:defRPr sz="52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30"/>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na.org/?ID=literatu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jftna.org/jf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na.org/?ID=contribute-no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txBox="1">
            <a:spLocks noGrp="1"/>
          </p:cNvSpPr>
          <p:nvPr>
            <p:ph type="title"/>
          </p:nvPr>
        </p:nvSpPr>
        <p:spPr>
          <a:xfrm>
            <a:off x="1689100" y="355600"/>
            <a:ext cx="21005701" cy="2286000"/>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0"/>
              </a:spcBef>
              <a:spcAft>
                <a:spcPts val="0"/>
              </a:spcAft>
              <a:buClr>
                <a:srgbClr val="000000"/>
              </a:buClr>
              <a:buSzPts val="8700"/>
              <a:buFont typeface="Helvetica Neue"/>
              <a:buNone/>
            </a:pPr>
            <a:r>
              <a:rPr lang="en-US" sz="8700" dirty="0"/>
              <a:t>Zoom Tips for Virtual Meetings</a:t>
            </a:r>
            <a:endParaRPr dirty="0"/>
          </a:p>
        </p:txBody>
      </p:sp>
      <p:pic>
        <p:nvPicPr>
          <p:cNvPr id="133" name="Google Shape;133;p6" descr="laptop.png"/>
          <p:cNvPicPr preferRelativeResize="0"/>
          <p:nvPr/>
        </p:nvPicPr>
        <p:blipFill rotWithShape="1">
          <a:blip r:embed="rId3">
            <a:alphaModFix/>
          </a:blip>
          <a:srcRect/>
          <a:stretch/>
        </p:blipFill>
        <p:spPr>
          <a:xfrm>
            <a:off x="424912" y="2208056"/>
            <a:ext cx="1512569" cy="1512569"/>
          </a:xfrm>
          <a:prstGeom prst="rect">
            <a:avLst/>
          </a:prstGeom>
          <a:noFill/>
          <a:ln>
            <a:noFill/>
          </a:ln>
        </p:spPr>
      </p:pic>
      <p:pic>
        <p:nvPicPr>
          <p:cNvPr id="134" name="Google Shape;134;p6" descr="phone.png"/>
          <p:cNvPicPr preferRelativeResize="0"/>
          <p:nvPr/>
        </p:nvPicPr>
        <p:blipFill rotWithShape="1">
          <a:blip r:embed="rId4">
            <a:alphaModFix/>
          </a:blip>
          <a:srcRect/>
          <a:stretch/>
        </p:blipFill>
        <p:spPr>
          <a:xfrm>
            <a:off x="23075498" y="2387843"/>
            <a:ext cx="1152995" cy="1152995"/>
          </a:xfrm>
          <a:prstGeom prst="rect">
            <a:avLst/>
          </a:prstGeom>
          <a:noFill/>
          <a:ln>
            <a:noFill/>
          </a:ln>
        </p:spPr>
      </p:pic>
      <p:cxnSp>
        <p:nvCxnSpPr>
          <p:cNvPr id="135" name="Google Shape;135;p6"/>
          <p:cNvCxnSpPr>
            <a:cxnSpLocks/>
          </p:cNvCxnSpPr>
          <p:nvPr/>
        </p:nvCxnSpPr>
        <p:spPr>
          <a:xfrm flipV="1">
            <a:off x="12192000" y="3360950"/>
            <a:ext cx="0" cy="9625481"/>
          </a:xfrm>
          <a:prstGeom prst="straightConnector1">
            <a:avLst/>
          </a:prstGeom>
          <a:noFill/>
          <a:ln w="50800" cap="flat" cmpd="sng">
            <a:solidFill>
              <a:srgbClr val="000000"/>
            </a:solidFill>
            <a:prstDash val="solid"/>
            <a:miter lim="400000"/>
            <a:headEnd type="none" w="sm" len="sm"/>
            <a:tailEnd type="none" w="sm" len="sm"/>
          </a:ln>
        </p:spPr>
      </p:cxnSp>
      <p:grpSp>
        <p:nvGrpSpPr>
          <p:cNvPr id="136" name="Google Shape;136;p6"/>
          <p:cNvGrpSpPr/>
          <p:nvPr/>
        </p:nvGrpSpPr>
        <p:grpSpPr>
          <a:xfrm>
            <a:off x="3279775" y="2817731"/>
            <a:ext cx="4888211" cy="4487085"/>
            <a:chOff x="312241" y="385699"/>
            <a:chExt cx="4888209" cy="4487083"/>
          </a:xfrm>
        </p:grpSpPr>
        <p:grpSp>
          <p:nvGrpSpPr>
            <p:cNvPr id="137" name="Google Shape;137;p6"/>
            <p:cNvGrpSpPr/>
            <p:nvPr/>
          </p:nvGrpSpPr>
          <p:grpSpPr>
            <a:xfrm>
              <a:off x="312241" y="1000512"/>
              <a:ext cx="4888209" cy="3872270"/>
              <a:chOff x="0" y="-1"/>
              <a:chExt cx="4888208" cy="3872269"/>
            </a:xfrm>
          </p:grpSpPr>
          <p:sp>
            <p:nvSpPr>
              <p:cNvPr id="138" name="Google Shape;138;p6"/>
              <p:cNvSpPr/>
              <p:nvPr/>
            </p:nvSpPr>
            <p:spPr>
              <a:xfrm>
                <a:off x="0" y="363049"/>
                <a:ext cx="885152" cy="885152"/>
              </a:xfrm>
              <a:prstGeom prst="ellipse">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sp>
            <p:nvSpPr>
              <p:cNvPr id="139" name="Google Shape;139;p6"/>
              <p:cNvSpPr/>
              <p:nvPr/>
            </p:nvSpPr>
            <p:spPr>
              <a:xfrm>
                <a:off x="0" y="2987115"/>
                <a:ext cx="885152" cy="885153"/>
              </a:xfrm>
              <a:prstGeom prst="ellipse">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grpSp>
            <p:nvGrpSpPr>
              <p:cNvPr id="140" name="Google Shape;140;p6"/>
              <p:cNvGrpSpPr/>
              <p:nvPr/>
            </p:nvGrpSpPr>
            <p:grpSpPr>
              <a:xfrm>
                <a:off x="1265394" y="-1"/>
                <a:ext cx="3622814" cy="1611253"/>
                <a:chOff x="0" y="-1"/>
                <a:chExt cx="3622812" cy="1611252"/>
              </a:xfrm>
            </p:grpSpPr>
            <p:pic>
              <p:nvPicPr>
                <p:cNvPr id="141" name="Google Shape;141;p6" descr="Image"/>
                <p:cNvPicPr preferRelativeResize="0"/>
                <p:nvPr/>
              </p:nvPicPr>
              <p:blipFill rotWithShape="1">
                <a:blip r:embed="rId5">
                  <a:alphaModFix/>
                </a:blip>
                <a:srcRect l="8935" r="57413"/>
                <a:stretch/>
              </p:blipFill>
              <p:spPr>
                <a:xfrm>
                  <a:off x="0" y="13182"/>
                  <a:ext cx="3622812" cy="1598069"/>
                </a:xfrm>
                <a:prstGeom prst="rect">
                  <a:avLst/>
                </a:prstGeom>
                <a:noFill/>
                <a:ln>
                  <a:noFill/>
                </a:ln>
              </p:spPr>
            </p:pic>
            <p:sp>
              <p:nvSpPr>
                <p:cNvPr id="142" name="Google Shape;142;p6"/>
                <p:cNvSpPr/>
                <p:nvPr/>
              </p:nvSpPr>
              <p:spPr>
                <a:xfrm>
                  <a:off x="287305" y="51957"/>
                  <a:ext cx="3048123" cy="944264"/>
                </a:xfrm>
                <a:prstGeom prst="rect">
                  <a:avLst/>
                </a:prstGeom>
                <a:solidFill>
                  <a:srgbClr val="22222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3" name="Google Shape;143;p6"/>
                <p:cNvSpPr/>
                <p:nvPr/>
              </p:nvSpPr>
              <p:spPr>
                <a:xfrm rot="7457579">
                  <a:off x="1831544" y="299451"/>
                  <a:ext cx="971264" cy="466180"/>
                </a:xfrm>
                <a:prstGeom prst="rightArrow">
                  <a:avLst>
                    <a:gd name="adj1" fmla="val 32000"/>
                    <a:gd name="adj2" fmla="val 108651"/>
                  </a:avLst>
                </a:prstGeom>
                <a:solidFill>
                  <a:srgbClr val="F6674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grpSp>
        </p:grpSp>
        <p:cxnSp>
          <p:nvCxnSpPr>
            <p:cNvPr id="144" name="Google Shape;144;p6"/>
            <p:cNvCxnSpPr/>
            <p:nvPr/>
          </p:nvCxnSpPr>
          <p:spPr>
            <a:xfrm>
              <a:off x="2756344" y="385699"/>
              <a:ext cx="1270001" cy="1270001"/>
            </a:xfrm>
            <a:prstGeom prst="straightConnector1">
              <a:avLst/>
            </a:prstGeom>
            <a:noFill/>
            <a:ln>
              <a:noFill/>
            </a:ln>
          </p:spPr>
        </p:cxnSp>
      </p:grpSp>
      <p:grpSp>
        <p:nvGrpSpPr>
          <p:cNvPr id="145" name="Google Shape;145;p6"/>
          <p:cNvGrpSpPr/>
          <p:nvPr/>
        </p:nvGrpSpPr>
        <p:grpSpPr>
          <a:xfrm>
            <a:off x="3897304" y="10435993"/>
            <a:ext cx="3653151" cy="2363709"/>
            <a:chOff x="0" y="0"/>
            <a:chExt cx="3653148" cy="2363706"/>
          </a:xfrm>
        </p:grpSpPr>
        <p:pic>
          <p:nvPicPr>
            <p:cNvPr id="146" name="Google Shape;146;p6" descr="Image"/>
            <p:cNvPicPr preferRelativeResize="0"/>
            <p:nvPr/>
          </p:nvPicPr>
          <p:blipFill rotWithShape="1">
            <a:blip r:embed="rId6">
              <a:alphaModFix/>
            </a:blip>
            <a:srcRect t="62330" r="71477"/>
            <a:stretch/>
          </p:blipFill>
          <p:spPr>
            <a:xfrm>
              <a:off x="0" y="67298"/>
              <a:ext cx="3653148" cy="2296408"/>
            </a:xfrm>
            <a:prstGeom prst="rect">
              <a:avLst/>
            </a:prstGeom>
            <a:noFill/>
            <a:ln>
              <a:noFill/>
            </a:ln>
          </p:spPr>
        </p:pic>
        <p:sp>
          <p:nvSpPr>
            <p:cNvPr id="147" name="Google Shape;147;p6"/>
            <p:cNvSpPr/>
            <p:nvPr/>
          </p:nvSpPr>
          <p:spPr>
            <a:xfrm>
              <a:off x="123160" y="0"/>
              <a:ext cx="3073629" cy="1558685"/>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8" name="Google Shape;148;p6"/>
            <p:cNvSpPr/>
            <p:nvPr/>
          </p:nvSpPr>
          <p:spPr>
            <a:xfrm rot="7457579">
              <a:off x="221266" y="622956"/>
              <a:ext cx="1387312" cy="470081"/>
            </a:xfrm>
            <a:prstGeom prst="rightArrow">
              <a:avLst>
                <a:gd name="adj1" fmla="val 32000"/>
                <a:gd name="adj2" fmla="val 108652"/>
              </a:avLst>
            </a:prstGeom>
            <a:solidFill>
              <a:srgbClr val="F6674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49" name="Google Shape;149;p6"/>
            <p:cNvSpPr/>
            <p:nvPr/>
          </p:nvSpPr>
          <p:spPr>
            <a:xfrm rot="7457579">
              <a:off x="1583129" y="622956"/>
              <a:ext cx="1387313" cy="470081"/>
            </a:xfrm>
            <a:prstGeom prst="rightArrow">
              <a:avLst>
                <a:gd name="adj1" fmla="val 32000"/>
                <a:gd name="adj2" fmla="val 108652"/>
              </a:avLst>
            </a:prstGeom>
            <a:solidFill>
              <a:srgbClr val="F6674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grpSp>
      <p:sp>
        <p:nvSpPr>
          <p:cNvPr id="150" name="Google Shape;150;p6"/>
          <p:cNvSpPr txBox="1"/>
          <p:nvPr/>
        </p:nvSpPr>
        <p:spPr>
          <a:xfrm>
            <a:off x="3221279" y="9888586"/>
            <a:ext cx="5005200" cy="77130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500"/>
              <a:buFont typeface="Helvetica Neue"/>
              <a:buNone/>
            </a:pPr>
            <a:r>
              <a:rPr lang="en-US" sz="4500" b="0" i="0" u="none" strike="noStrike" cap="none">
                <a:solidFill>
                  <a:srgbClr val="000000"/>
                </a:solidFill>
                <a:latin typeface="Helvetica Neue"/>
                <a:ea typeface="Helvetica Neue"/>
                <a:cs typeface="Helvetica Neue"/>
                <a:sym typeface="Helvetica Neue"/>
              </a:rPr>
              <a:t>Mute Audio / Video</a:t>
            </a:r>
            <a:endParaRPr sz="1400" b="0" i="0" u="none" strike="noStrike" cap="none">
              <a:solidFill>
                <a:srgbClr val="000000"/>
              </a:solidFill>
              <a:latin typeface="Arial"/>
              <a:ea typeface="Arial"/>
              <a:cs typeface="Arial"/>
              <a:sym typeface="Arial"/>
            </a:endParaRPr>
          </a:p>
        </p:txBody>
      </p:sp>
      <p:sp>
        <p:nvSpPr>
          <p:cNvPr id="151" name="Google Shape;151;p6"/>
          <p:cNvSpPr/>
          <p:nvPr/>
        </p:nvSpPr>
        <p:spPr>
          <a:xfrm>
            <a:off x="9931201" y="3795593"/>
            <a:ext cx="4521600" cy="3805281"/>
          </a:xfrm>
          <a:prstGeom prst="ellipse">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500"/>
              <a:buFont typeface="Helvetica Neue"/>
              <a:buNone/>
            </a:pPr>
            <a:r>
              <a:rPr lang="en-US" sz="3600" b="0" i="0" u="none" strike="noStrike" cap="none" dirty="0">
                <a:solidFill>
                  <a:srgbClr val="FFFFFF"/>
                </a:solidFill>
                <a:latin typeface="Helvetica Neue"/>
                <a:ea typeface="Helvetica Neue"/>
                <a:cs typeface="Helvetica Neue"/>
                <a:sym typeface="Helvetica Neue"/>
              </a:rPr>
              <a:t>Respect Time Limit</a:t>
            </a:r>
            <a:endParaRPr sz="3600" b="0" i="0" u="none" strike="noStrike" cap="none" dirty="0">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4500"/>
              <a:buFont typeface="Helvetica Neue"/>
              <a:buNone/>
            </a:pPr>
            <a:r>
              <a:rPr lang="en-US" sz="6000" b="1" dirty="0">
                <a:solidFill>
                  <a:srgbClr val="FFFFFF"/>
                </a:solidFill>
                <a:latin typeface="Helvetica Neue"/>
                <a:ea typeface="Helvetica Neue"/>
                <a:cs typeface="Helvetica Neue"/>
                <a:sym typeface="Helvetica Neue"/>
              </a:rPr>
              <a:t>3-5 </a:t>
            </a:r>
            <a:r>
              <a:rPr lang="en-US" sz="6000" b="1" i="0" u="none" strike="noStrike" cap="none" dirty="0">
                <a:solidFill>
                  <a:srgbClr val="FFFFFF"/>
                </a:solidFill>
                <a:latin typeface="Helvetica Neue"/>
                <a:ea typeface="Helvetica Neue"/>
                <a:cs typeface="Helvetica Neue"/>
                <a:sym typeface="Helvetica Neue"/>
              </a:rPr>
              <a:t>minutes</a:t>
            </a:r>
            <a:endParaRPr sz="6000" b="1" i="0" u="none" strike="noStrike" cap="none" dirty="0">
              <a:solidFill>
                <a:srgbClr val="000000"/>
              </a:solidFill>
              <a:latin typeface="Arial"/>
              <a:ea typeface="Arial"/>
              <a:cs typeface="Arial"/>
              <a:sym typeface="Arial"/>
            </a:endParaRPr>
          </a:p>
        </p:txBody>
      </p:sp>
      <p:grpSp>
        <p:nvGrpSpPr>
          <p:cNvPr id="152" name="Google Shape;152;p6"/>
          <p:cNvGrpSpPr/>
          <p:nvPr/>
        </p:nvGrpSpPr>
        <p:grpSpPr>
          <a:xfrm>
            <a:off x="15927805" y="3529550"/>
            <a:ext cx="5188413" cy="4654308"/>
            <a:chOff x="0" y="0"/>
            <a:chExt cx="5188410" cy="4654304"/>
          </a:xfrm>
        </p:grpSpPr>
        <p:sp>
          <p:nvSpPr>
            <p:cNvPr id="153" name="Google Shape;153;p6"/>
            <p:cNvSpPr/>
            <p:nvPr/>
          </p:nvSpPr>
          <p:spPr>
            <a:xfrm>
              <a:off x="0" y="0"/>
              <a:ext cx="885152" cy="885152"/>
            </a:xfrm>
            <a:prstGeom prst="ellipse">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a:solidFill>
                    <a:srgbClr val="FFFFFF"/>
                  </a:solidFill>
                  <a:latin typeface="Helvetica Neue"/>
                  <a:ea typeface="Helvetica Neue"/>
                  <a:cs typeface="Helvetica Neue"/>
                  <a:sym typeface="Helvetica Neue"/>
                </a:rPr>
                <a:t>1</a:t>
              </a:r>
              <a:endParaRPr sz="1400" b="0" i="0" u="none" strike="noStrike" cap="none">
                <a:solidFill>
                  <a:srgbClr val="000000"/>
                </a:solidFill>
                <a:latin typeface="Arial"/>
                <a:ea typeface="Arial"/>
                <a:cs typeface="Arial"/>
                <a:sym typeface="Arial"/>
              </a:endParaRPr>
            </a:p>
          </p:txBody>
        </p:sp>
        <p:sp>
          <p:nvSpPr>
            <p:cNvPr id="154" name="Google Shape;154;p6"/>
            <p:cNvSpPr/>
            <p:nvPr/>
          </p:nvSpPr>
          <p:spPr>
            <a:xfrm>
              <a:off x="0" y="3005066"/>
              <a:ext cx="885152" cy="885152"/>
            </a:xfrm>
            <a:prstGeom prst="ellipse">
              <a:avLst/>
            </a:prstGeom>
            <a:solidFill>
              <a:srgbClr val="929292"/>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r>
                <a:rPr lang="en-US" sz="3200" b="0" i="0" u="none" strike="noStrike" cap="none">
                  <a:solidFill>
                    <a:srgbClr val="FFFFFF"/>
                  </a:solidFill>
                  <a:latin typeface="Helvetica Neue"/>
                  <a:ea typeface="Helvetica Neue"/>
                  <a:cs typeface="Helvetica Neue"/>
                  <a:sym typeface="Helvetica Neue"/>
                </a:rPr>
                <a:t>2</a:t>
              </a:r>
              <a:endParaRPr sz="1400" b="0" i="0" u="none" strike="noStrike" cap="none">
                <a:solidFill>
                  <a:srgbClr val="000000"/>
                </a:solidFill>
                <a:latin typeface="Arial"/>
                <a:ea typeface="Arial"/>
                <a:cs typeface="Arial"/>
                <a:sym typeface="Arial"/>
              </a:endParaRPr>
            </a:p>
          </p:txBody>
        </p:sp>
        <p:pic>
          <p:nvPicPr>
            <p:cNvPr id="155" name="Google Shape;155;p6" descr="Image"/>
            <p:cNvPicPr preferRelativeResize="0"/>
            <p:nvPr/>
          </p:nvPicPr>
          <p:blipFill rotWithShape="1">
            <a:blip r:embed="rId7">
              <a:alphaModFix/>
            </a:blip>
            <a:srcRect t="63554" r="3355"/>
            <a:stretch/>
          </p:blipFill>
          <p:spPr>
            <a:xfrm>
              <a:off x="1586711" y="2241142"/>
              <a:ext cx="3601699" cy="2413162"/>
            </a:xfrm>
            <a:prstGeom prst="rect">
              <a:avLst/>
            </a:prstGeom>
            <a:noFill/>
            <a:ln>
              <a:noFill/>
            </a:ln>
          </p:spPr>
        </p:pic>
        <p:cxnSp>
          <p:nvCxnSpPr>
            <p:cNvPr id="156" name="Google Shape;156;p6"/>
            <p:cNvCxnSpPr/>
            <p:nvPr/>
          </p:nvCxnSpPr>
          <p:spPr>
            <a:xfrm>
              <a:off x="3387531" y="442575"/>
              <a:ext cx="1270001" cy="1270001"/>
            </a:xfrm>
            <a:prstGeom prst="straightConnector1">
              <a:avLst/>
            </a:prstGeom>
            <a:noFill/>
            <a:ln>
              <a:noFill/>
            </a:ln>
          </p:spPr>
        </p:cxnSp>
      </p:grpSp>
      <p:cxnSp>
        <p:nvCxnSpPr>
          <p:cNvPr id="157" name="Google Shape;157;p6"/>
          <p:cNvCxnSpPr/>
          <p:nvPr/>
        </p:nvCxnSpPr>
        <p:spPr>
          <a:xfrm>
            <a:off x="18371909" y="2678687"/>
            <a:ext cx="1270001" cy="1270001"/>
          </a:xfrm>
          <a:prstGeom prst="straightConnector1">
            <a:avLst/>
          </a:prstGeom>
          <a:noFill/>
          <a:ln>
            <a:noFill/>
          </a:ln>
        </p:spPr>
      </p:cxnSp>
      <p:sp>
        <p:nvSpPr>
          <p:cNvPr id="158" name="Google Shape;158;p6"/>
          <p:cNvSpPr/>
          <p:nvPr/>
        </p:nvSpPr>
        <p:spPr>
          <a:xfrm rot="7457579">
            <a:off x="17855466" y="6674625"/>
            <a:ext cx="971264" cy="466180"/>
          </a:xfrm>
          <a:prstGeom prst="rightArrow">
            <a:avLst>
              <a:gd name="adj1" fmla="val 32000"/>
              <a:gd name="adj2" fmla="val 108651"/>
            </a:avLst>
          </a:prstGeom>
          <a:solidFill>
            <a:srgbClr val="F6674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grpSp>
        <p:nvGrpSpPr>
          <p:cNvPr id="159" name="Google Shape;159;p6"/>
          <p:cNvGrpSpPr/>
          <p:nvPr/>
        </p:nvGrpSpPr>
        <p:grpSpPr>
          <a:xfrm>
            <a:off x="16544408" y="10341290"/>
            <a:ext cx="5271539" cy="2354748"/>
            <a:chOff x="0" y="0"/>
            <a:chExt cx="5271538" cy="2354746"/>
          </a:xfrm>
        </p:grpSpPr>
        <p:sp>
          <p:nvSpPr>
            <p:cNvPr id="160" name="Google Shape;160;p6"/>
            <p:cNvSpPr/>
            <p:nvPr/>
          </p:nvSpPr>
          <p:spPr>
            <a:xfrm>
              <a:off x="782934" y="0"/>
              <a:ext cx="2606737" cy="1321917"/>
            </a:xfrm>
            <a:prstGeom prst="rect">
              <a:avLst/>
            </a:prstGeom>
            <a:solidFill>
              <a:srgbClr val="FFFFFF"/>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1" name="Google Shape;161;p6"/>
            <p:cNvSpPr/>
            <p:nvPr/>
          </p:nvSpPr>
          <p:spPr>
            <a:xfrm rot="7457579">
              <a:off x="339666" y="528327"/>
              <a:ext cx="1176576" cy="398675"/>
            </a:xfrm>
            <a:prstGeom prst="rightArrow">
              <a:avLst>
                <a:gd name="adj1" fmla="val 32000"/>
                <a:gd name="adj2" fmla="val 108652"/>
              </a:avLst>
            </a:prstGeom>
            <a:solidFill>
              <a:srgbClr val="F6674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62" name="Google Shape;162;p6"/>
            <p:cNvSpPr/>
            <p:nvPr/>
          </p:nvSpPr>
          <p:spPr>
            <a:xfrm rot="7457579">
              <a:off x="1471665" y="528327"/>
              <a:ext cx="1176576" cy="398675"/>
            </a:xfrm>
            <a:prstGeom prst="rightArrow">
              <a:avLst>
                <a:gd name="adj1" fmla="val 32000"/>
                <a:gd name="adj2" fmla="val 108652"/>
              </a:avLst>
            </a:prstGeom>
            <a:solidFill>
              <a:srgbClr val="F6674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pic>
          <p:nvPicPr>
            <p:cNvPr id="163" name="Google Shape;163;p6" descr="Image"/>
            <p:cNvPicPr preferRelativeResize="0"/>
            <p:nvPr/>
          </p:nvPicPr>
          <p:blipFill rotWithShape="1">
            <a:blip r:embed="rId8">
              <a:alphaModFix/>
            </a:blip>
            <a:srcRect/>
            <a:stretch/>
          </p:blipFill>
          <p:spPr>
            <a:xfrm>
              <a:off x="0" y="1423440"/>
              <a:ext cx="5271538" cy="931306"/>
            </a:xfrm>
            <a:prstGeom prst="rect">
              <a:avLst/>
            </a:prstGeom>
            <a:noFill/>
            <a:ln>
              <a:noFill/>
            </a:ln>
          </p:spPr>
        </p:pic>
      </p:grpSp>
      <p:sp>
        <p:nvSpPr>
          <p:cNvPr id="164" name="Google Shape;164;p6"/>
          <p:cNvSpPr txBox="1"/>
          <p:nvPr/>
        </p:nvSpPr>
        <p:spPr>
          <a:xfrm>
            <a:off x="16677578" y="9597142"/>
            <a:ext cx="5005198" cy="771399"/>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4500"/>
              <a:buFont typeface="Helvetica Neue"/>
              <a:buNone/>
            </a:pPr>
            <a:r>
              <a:rPr lang="en-US" sz="4500" b="0" i="0" u="none" strike="noStrike" cap="none">
                <a:solidFill>
                  <a:srgbClr val="000000"/>
                </a:solidFill>
                <a:latin typeface="Helvetica Neue"/>
                <a:ea typeface="Helvetica Neue"/>
                <a:cs typeface="Helvetica Neue"/>
                <a:sym typeface="Helvetica Neue"/>
              </a:rPr>
              <a:t>Mute Audio / Video</a:t>
            </a:r>
            <a:endParaRPr sz="1400" b="0" i="0" u="none" strike="noStrike" cap="none">
              <a:solidFill>
                <a:srgbClr val="000000"/>
              </a:solidFill>
              <a:latin typeface="Arial"/>
              <a:ea typeface="Arial"/>
              <a:cs typeface="Arial"/>
              <a:sym typeface="Arial"/>
            </a:endParaRPr>
          </a:p>
        </p:txBody>
      </p:sp>
      <p:sp>
        <p:nvSpPr>
          <p:cNvPr id="165" name="Google Shape;165;p6"/>
          <p:cNvSpPr txBox="1"/>
          <p:nvPr/>
        </p:nvSpPr>
        <p:spPr>
          <a:xfrm>
            <a:off x="2628875" y="2208050"/>
            <a:ext cx="6933600" cy="115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500"/>
              <a:buFont typeface="Arial"/>
              <a:buNone/>
            </a:pPr>
            <a:r>
              <a:rPr lang="en-US" sz="4500" b="0" i="0" u="none" strike="noStrike" cap="none">
                <a:solidFill>
                  <a:schemeClr val="dk1"/>
                </a:solidFill>
                <a:latin typeface="Helvetica Neue"/>
                <a:ea typeface="Helvetica Neue"/>
                <a:cs typeface="Helvetica Neue"/>
                <a:sym typeface="Helvetica Neue"/>
              </a:rPr>
              <a:t>Raise Hand to Speak</a:t>
            </a:r>
            <a:endParaRPr sz="1400" b="0" i="0" u="none" strike="noStrike" cap="none">
              <a:solidFill>
                <a:schemeClr val="dk1"/>
              </a:solidFill>
              <a:latin typeface="Arial"/>
              <a:ea typeface="Arial"/>
              <a:cs typeface="Arial"/>
              <a:sym typeface="Arial"/>
            </a:endParaRPr>
          </a:p>
        </p:txBody>
      </p:sp>
      <p:sp>
        <p:nvSpPr>
          <p:cNvPr id="166" name="Google Shape;166;p6"/>
          <p:cNvSpPr txBox="1"/>
          <p:nvPr/>
        </p:nvSpPr>
        <p:spPr>
          <a:xfrm>
            <a:off x="15713375" y="2208050"/>
            <a:ext cx="6933600" cy="1152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500"/>
              <a:buFont typeface="Arial"/>
              <a:buNone/>
            </a:pPr>
            <a:r>
              <a:rPr lang="en-US" sz="4500" b="0" i="0" u="none" strike="noStrike" cap="none">
                <a:solidFill>
                  <a:schemeClr val="dk1"/>
                </a:solidFill>
                <a:latin typeface="Helvetica Neue"/>
                <a:ea typeface="Helvetica Neue"/>
                <a:cs typeface="Helvetica Neue"/>
                <a:sym typeface="Helvetica Neue"/>
              </a:rPr>
              <a:t>Raise Hand to Speak</a:t>
            </a:r>
            <a:endParaRPr sz="1400" b="0" i="0" u="none" strike="noStrike" cap="none">
              <a:solidFill>
                <a:schemeClr val="dk1"/>
              </a:solidFill>
              <a:latin typeface="Arial"/>
              <a:ea typeface="Arial"/>
              <a:cs typeface="Arial"/>
              <a:sym typeface="Arial"/>
            </a:endParaRPr>
          </a:p>
        </p:txBody>
      </p:sp>
      <p:sp>
        <p:nvSpPr>
          <p:cNvPr id="167" name="Google Shape;167;p6"/>
          <p:cNvSpPr txBox="1"/>
          <p:nvPr/>
        </p:nvSpPr>
        <p:spPr>
          <a:xfrm>
            <a:off x="17243075" y="3360950"/>
            <a:ext cx="4025100" cy="1152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b="1" i="1" u="none" strike="noStrike" cap="none">
                <a:solidFill>
                  <a:schemeClr val="dk1"/>
                </a:solidFill>
                <a:latin typeface="Helvetica Neue"/>
                <a:ea typeface="Helvetica Neue"/>
                <a:cs typeface="Helvetica Neue"/>
                <a:sym typeface="Helvetica Neue"/>
              </a:rPr>
              <a:t>Tap Screen</a:t>
            </a:r>
            <a:endParaRPr sz="3600" b="1" i="1" u="none" strike="noStrike" cap="none">
              <a:solidFill>
                <a:schemeClr val="dk1"/>
              </a:solidFill>
              <a:latin typeface="Arial"/>
              <a:ea typeface="Arial"/>
              <a:cs typeface="Arial"/>
              <a:sym typeface="Arial"/>
            </a:endParaRPr>
          </a:p>
        </p:txBody>
      </p:sp>
      <p:pic>
        <p:nvPicPr>
          <p:cNvPr id="168" name="Google Shape;168;p6"/>
          <p:cNvPicPr preferRelativeResize="0"/>
          <p:nvPr/>
        </p:nvPicPr>
        <p:blipFill>
          <a:blip r:embed="rId9">
            <a:alphaModFix/>
          </a:blip>
          <a:stretch>
            <a:fillRect/>
          </a:stretch>
        </p:blipFill>
        <p:spPr>
          <a:xfrm>
            <a:off x="4575150" y="5539651"/>
            <a:ext cx="3651324" cy="4178950"/>
          </a:xfrm>
          <a:prstGeom prst="rect">
            <a:avLst/>
          </a:prstGeom>
          <a:noFill/>
          <a:ln w="19050" cap="flat" cmpd="sng">
            <a:solidFill>
              <a:schemeClr val="dk2"/>
            </a:solidFill>
            <a:prstDash val="solid"/>
            <a:round/>
            <a:headEnd type="none" w="sm" len="sm"/>
            <a:tailEnd type="none" w="sm" len="sm"/>
          </a:ln>
        </p:spPr>
      </p:pic>
      <p:sp>
        <p:nvSpPr>
          <p:cNvPr id="169" name="Google Shape;169;p6"/>
          <p:cNvSpPr/>
          <p:nvPr/>
        </p:nvSpPr>
        <p:spPr>
          <a:xfrm rot="7457332">
            <a:off x="6940833" y="8287350"/>
            <a:ext cx="971305" cy="466308"/>
          </a:xfrm>
          <a:prstGeom prst="rightArrow">
            <a:avLst>
              <a:gd name="adj1" fmla="val 32000"/>
              <a:gd name="adj2" fmla="val 108651"/>
            </a:avLst>
          </a:prstGeom>
          <a:solidFill>
            <a:srgbClr val="F6674A"/>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170" name="Google Shape;170;p6"/>
          <p:cNvSpPr/>
          <p:nvPr/>
        </p:nvSpPr>
        <p:spPr>
          <a:xfrm>
            <a:off x="9957726" y="8754867"/>
            <a:ext cx="4521600" cy="3826208"/>
          </a:xfrm>
          <a:prstGeom prst="ellipse">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4500"/>
              <a:buFont typeface="Helvetica Neue"/>
              <a:buNone/>
            </a:pPr>
            <a:r>
              <a:rPr lang="en-US" sz="3000" u="sng">
                <a:solidFill>
                  <a:srgbClr val="FFFFFF"/>
                </a:solidFill>
                <a:latin typeface="Helvetica Neue"/>
                <a:ea typeface="Helvetica Neue"/>
                <a:cs typeface="Helvetica Neue"/>
                <a:sym typeface="Helvetica Neue"/>
              </a:rPr>
              <a:t>Dial In Controls</a:t>
            </a:r>
            <a:endParaRPr sz="3000" u="sng">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4500"/>
              <a:buFont typeface="Helvetica Neue"/>
              <a:buNone/>
            </a:pPr>
            <a:r>
              <a:rPr lang="en-US" sz="3000">
                <a:solidFill>
                  <a:srgbClr val="FFFFFF"/>
                </a:solidFill>
                <a:latin typeface="Helvetica Neue"/>
                <a:ea typeface="Helvetica Neue"/>
                <a:cs typeface="Helvetica Neue"/>
                <a:sym typeface="Helvetica Neue"/>
              </a:rPr>
              <a:t>*6 mute/unmute</a:t>
            </a:r>
            <a:endParaRPr sz="3000">
              <a:solidFill>
                <a:srgbClr val="FFFFFF"/>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FFFFFF"/>
              </a:buClr>
              <a:buSzPts val="4500"/>
              <a:buFont typeface="Helvetica Neue"/>
              <a:buNone/>
            </a:pPr>
            <a:r>
              <a:rPr lang="en-US" sz="3000">
                <a:solidFill>
                  <a:srgbClr val="FFFFFF"/>
                </a:solidFill>
                <a:latin typeface="Helvetica Neue"/>
                <a:ea typeface="Helvetica Neue"/>
                <a:cs typeface="Helvetica Neue"/>
                <a:sym typeface="Helvetica Neue"/>
              </a:rPr>
              <a:t>*9 raise hand</a:t>
            </a:r>
            <a:endParaRPr sz="3000">
              <a:solidFill>
                <a:srgbClr val="FFFFFF"/>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230191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Shape 247"/>
        <p:cNvGrpSpPr/>
        <p:nvPr/>
      </p:nvGrpSpPr>
      <p:grpSpPr>
        <a:xfrm>
          <a:off x="0" y="0"/>
          <a:ext cx="0" cy="0"/>
          <a:chOff x="0" y="0"/>
          <a:chExt cx="0" cy="0"/>
        </a:xfrm>
      </p:grpSpPr>
      <p:sp>
        <p:nvSpPr>
          <p:cNvPr id="248" name="Google Shape;248;p12"/>
          <p:cNvSpPr/>
          <p:nvPr/>
        </p:nvSpPr>
        <p:spPr>
          <a:xfrm>
            <a:off x="250149" y="370041"/>
            <a:ext cx="23883702" cy="12975918"/>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9" name="Google Shape;249;p12"/>
          <p:cNvSpPr/>
          <p:nvPr/>
        </p:nvSpPr>
        <p:spPr>
          <a:xfrm>
            <a:off x="715558" y="863788"/>
            <a:ext cx="22952886" cy="11988424"/>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50" name="Google Shape;250;p12"/>
          <p:cNvSpPr txBox="1">
            <a:spLocks noGrp="1"/>
          </p:cNvSpPr>
          <p:nvPr>
            <p:ph type="title"/>
          </p:nvPr>
        </p:nvSpPr>
        <p:spPr>
          <a:xfrm>
            <a:off x="1689049" y="628791"/>
            <a:ext cx="21005799" cy="228600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1200"/>
              <a:buFont typeface="Helvetica Neue"/>
              <a:buNone/>
            </a:pPr>
            <a:r>
              <a:rPr lang="en-US" sz="11200" b="0" i="0" u="none" strike="noStrike" cap="none" dirty="0">
                <a:solidFill>
                  <a:srgbClr val="000000"/>
                </a:solidFill>
                <a:latin typeface="Helvetica Neue"/>
                <a:ea typeface="Helvetica Neue"/>
                <a:cs typeface="Helvetica Neue"/>
                <a:sym typeface="Helvetica Neue"/>
              </a:rPr>
              <a:t>How it Works</a:t>
            </a:r>
            <a:endParaRPr dirty="0"/>
          </a:p>
        </p:txBody>
      </p:sp>
      <p:sp>
        <p:nvSpPr>
          <p:cNvPr id="251" name="Google Shape;251;p12"/>
          <p:cNvSpPr/>
          <p:nvPr/>
        </p:nvSpPr>
        <p:spPr>
          <a:xfrm>
            <a:off x="1207698" y="2397622"/>
            <a:ext cx="21945600" cy="9713145"/>
          </a:xfrm>
          <a:prstGeom prst="rect">
            <a:avLst/>
          </a:prstGeom>
          <a:noFill/>
          <a:ln>
            <a:noFill/>
          </a:ln>
        </p:spPr>
        <p:txBody>
          <a:bodyPr spcFirstLastPara="1" wrap="square" lIns="0" tIns="0" rIns="0" bIns="0" anchor="t" anchorCtr="0">
            <a:noAutofit/>
          </a:bodyPr>
          <a:lstStyle/>
          <a:p>
            <a:pPr lvl="0">
              <a:spcBef>
                <a:spcPts val="1400"/>
              </a:spcBef>
              <a:buSzPts val="3900"/>
            </a:pPr>
            <a:r>
              <a:rPr lang="en-US" sz="6000" dirty="0">
                <a:latin typeface="Helvetica Neue"/>
                <a:ea typeface="Helvetica Neue"/>
                <a:cs typeface="Helvetica Neue"/>
                <a:sym typeface="Helvetica Neue"/>
              </a:rPr>
              <a:t>5. We admitted to God, to ourselves, and to another human being the exact nature of our wrongs.</a:t>
            </a:r>
          </a:p>
          <a:p>
            <a:pPr lvl="0">
              <a:spcBef>
                <a:spcPts val="1400"/>
              </a:spcBef>
              <a:buSzPts val="3900"/>
            </a:pPr>
            <a:endParaRPr lang="en-US" sz="100" dirty="0"/>
          </a:p>
          <a:p>
            <a:pPr lvl="0">
              <a:spcBef>
                <a:spcPts val="1400"/>
              </a:spcBef>
              <a:buSzPts val="3900"/>
            </a:pPr>
            <a:r>
              <a:rPr lang="en-US" sz="6000" dirty="0">
                <a:latin typeface="Helvetica Neue"/>
                <a:ea typeface="Helvetica Neue"/>
                <a:cs typeface="Helvetica Neue"/>
                <a:sym typeface="Helvetica Neue"/>
              </a:rPr>
              <a:t>6. We were entirely ready to have God remove all these defects of character.</a:t>
            </a:r>
          </a:p>
          <a:p>
            <a:pPr lvl="0">
              <a:spcBef>
                <a:spcPts val="1400"/>
              </a:spcBef>
              <a:buSzPts val="3900"/>
            </a:pPr>
            <a:endParaRPr lang="en-US" sz="100" dirty="0"/>
          </a:p>
          <a:p>
            <a:pPr lvl="0">
              <a:spcBef>
                <a:spcPts val="1400"/>
              </a:spcBef>
              <a:buSzPts val="3900"/>
            </a:pPr>
            <a:r>
              <a:rPr lang="en-US" sz="6000" dirty="0">
                <a:latin typeface="Helvetica Neue"/>
                <a:ea typeface="Helvetica Neue"/>
                <a:cs typeface="Helvetica Neue"/>
                <a:sym typeface="Helvetica Neue"/>
              </a:rPr>
              <a:t>7. We humbly asked Him to remove our shortcomings.</a:t>
            </a:r>
          </a:p>
          <a:p>
            <a:pPr lvl="0">
              <a:spcBef>
                <a:spcPts val="1400"/>
              </a:spcBef>
              <a:buSzPts val="3900"/>
            </a:pPr>
            <a:endParaRPr lang="en-US" sz="100" dirty="0">
              <a:latin typeface="Helvetica Neue"/>
              <a:ea typeface="Helvetica Neue"/>
              <a:cs typeface="Helvetica Neue"/>
              <a:sym typeface="Helvetica Neue"/>
            </a:endParaRPr>
          </a:p>
          <a:p>
            <a:pPr lvl="0">
              <a:spcBef>
                <a:spcPts val="1400"/>
              </a:spcBef>
              <a:buSzPts val="3900"/>
            </a:pPr>
            <a:r>
              <a:rPr lang="en-US" sz="6000" dirty="0">
                <a:latin typeface="Helvetica Neue"/>
              </a:rPr>
              <a:t>8. We made a list of all persons we had harmed, and became willing to make amends to them all.</a:t>
            </a:r>
          </a:p>
          <a:p>
            <a:pPr lvl="0">
              <a:spcBef>
                <a:spcPts val="1400"/>
              </a:spcBef>
              <a:buSzPts val="3900"/>
            </a:pPr>
            <a:endParaRPr lang="en-US" sz="100" dirty="0">
              <a:latin typeface="Helvetica Neue"/>
            </a:endParaRPr>
          </a:p>
          <a:p>
            <a:pPr>
              <a:spcBef>
                <a:spcPts val="1400"/>
              </a:spcBef>
              <a:buSzPts val="3900"/>
            </a:pPr>
            <a:r>
              <a:rPr lang="en-US" sz="6000" dirty="0">
                <a:latin typeface="Helvetica Neue"/>
              </a:rPr>
              <a:t>9. We made direct amends to such people wherever possible, except when to do so would injure them or others. </a:t>
            </a:r>
          </a:p>
          <a:p>
            <a:pPr lvl="0">
              <a:spcBef>
                <a:spcPts val="1400"/>
              </a:spcBef>
              <a:buSzPts val="3900"/>
            </a:pPr>
            <a:endParaRPr lang="en-US" sz="6000" dirty="0">
              <a:latin typeface="Helvetica Neue"/>
            </a:endParaRPr>
          </a:p>
        </p:txBody>
      </p:sp>
      <p:sp>
        <p:nvSpPr>
          <p:cNvPr id="7" name="TextBox 6">
            <a:extLst>
              <a:ext uri="{FF2B5EF4-FFF2-40B4-BE49-F238E27FC236}">
                <a16:creationId xmlns:a16="http://schemas.microsoft.com/office/drawing/2014/main" id="{2B191714-30B5-4B75-A66E-8F0ACB6FA521}"/>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2 of 5</a:t>
            </a:r>
            <a:r>
              <a:rPr lang="en-US" sz="1200" dirty="0"/>
              <a:t> </a:t>
            </a:r>
          </a:p>
        </p:txBody>
      </p:sp>
      <p:sp>
        <p:nvSpPr>
          <p:cNvPr id="8" name="Rectangle 7">
            <a:extLst>
              <a:ext uri="{FF2B5EF4-FFF2-40B4-BE49-F238E27FC236}">
                <a16:creationId xmlns:a16="http://schemas.microsoft.com/office/drawing/2014/main" id="{C12FB49B-913D-4ABF-9D61-5167A2E89CEF}"/>
              </a:ext>
            </a:extLst>
          </p:cNvPr>
          <p:cNvSpPr/>
          <p:nvPr/>
        </p:nvSpPr>
        <p:spPr>
          <a:xfrm>
            <a:off x="19192189" y="13352867"/>
            <a:ext cx="5057795" cy="338554"/>
          </a:xfrm>
          <a:prstGeom prst="rect">
            <a:avLst/>
          </a:prstGeom>
        </p:spPr>
        <p:txBody>
          <a:bodyPr wrap="none">
            <a:spAutoFit/>
          </a:bodyPr>
          <a:lstStyle/>
          <a:p>
            <a:r>
              <a:rPr lang="en-US" sz="1600" dirty="0"/>
              <a:t>© 1986 by Narcotics Anonymous World Services, Inc.</a:t>
            </a:r>
          </a:p>
        </p:txBody>
      </p:sp>
    </p:spTree>
    <p:extLst>
      <p:ext uri="{BB962C8B-B14F-4D97-AF65-F5344CB8AC3E}">
        <p14:creationId xmlns:p14="http://schemas.microsoft.com/office/powerpoint/2010/main" val="1649257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Shape 247"/>
        <p:cNvGrpSpPr/>
        <p:nvPr/>
      </p:nvGrpSpPr>
      <p:grpSpPr>
        <a:xfrm>
          <a:off x="0" y="0"/>
          <a:ext cx="0" cy="0"/>
          <a:chOff x="0" y="0"/>
          <a:chExt cx="0" cy="0"/>
        </a:xfrm>
      </p:grpSpPr>
      <p:sp>
        <p:nvSpPr>
          <p:cNvPr id="248" name="Google Shape;248;p12"/>
          <p:cNvSpPr/>
          <p:nvPr/>
        </p:nvSpPr>
        <p:spPr>
          <a:xfrm>
            <a:off x="250149" y="370041"/>
            <a:ext cx="23883702" cy="12975918"/>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9" name="Google Shape;249;p12"/>
          <p:cNvSpPr/>
          <p:nvPr/>
        </p:nvSpPr>
        <p:spPr>
          <a:xfrm>
            <a:off x="715558" y="863788"/>
            <a:ext cx="22952886" cy="11988424"/>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50" name="Google Shape;250;p12"/>
          <p:cNvSpPr txBox="1">
            <a:spLocks noGrp="1"/>
          </p:cNvSpPr>
          <p:nvPr>
            <p:ph type="title"/>
          </p:nvPr>
        </p:nvSpPr>
        <p:spPr>
          <a:xfrm>
            <a:off x="1689049" y="628791"/>
            <a:ext cx="21005799" cy="228600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1200"/>
              <a:buFont typeface="Helvetica Neue"/>
              <a:buNone/>
            </a:pPr>
            <a:r>
              <a:rPr lang="en-US" sz="11200" b="0" i="0" u="none" strike="noStrike" cap="none" dirty="0">
                <a:solidFill>
                  <a:srgbClr val="000000"/>
                </a:solidFill>
                <a:latin typeface="Helvetica Neue"/>
                <a:ea typeface="Helvetica Neue"/>
                <a:cs typeface="Helvetica Neue"/>
                <a:sym typeface="Helvetica Neue"/>
              </a:rPr>
              <a:t>How it Works</a:t>
            </a:r>
            <a:endParaRPr dirty="0"/>
          </a:p>
        </p:txBody>
      </p:sp>
      <p:sp>
        <p:nvSpPr>
          <p:cNvPr id="251" name="Google Shape;251;p12"/>
          <p:cNvSpPr/>
          <p:nvPr/>
        </p:nvSpPr>
        <p:spPr>
          <a:xfrm>
            <a:off x="1689049" y="2414875"/>
            <a:ext cx="21514280" cy="9713145"/>
          </a:xfrm>
          <a:prstGeom prst="rect">
            <a:avLst/>
          </a:prstGeom>
          <a:noFill/>
          <a:ln>
            <a:noFill/>
          </a:ln>
        </p:spPr>
        <p:txBody>
          <a:bodyPr spcFirstLastPara="1" wrap="square" lIns="0" tIns="0" rIns="0" bIns="0" anchor="t" anchorCtr="0">
            <a:noAutofit/>
          </a:bodyPr>
          <a:lstStyle/>
          <a:p>
            <a:pPr>
              <a:spcBef>
                <a:spcPts val="1400"/>
              </a:spcBef>
              <a:buSzPts val="3900"/>
            </a:pPr>
            <a:r>
              <a:rPr lang="en-US" sz="5400" dirty="0">
                <a:latin typeface="Helvetica Neue"/>
              </a:rPr>
              <a:t>10.</a:t>
            </a:r>
            <a:r>
              <a:rPr lang="en-US" sz="6600" dirty="0">
                <a:latin typeface="Helvetica Neue"/>
              </a:rPr>
              <a:t>  </a:t>
            </a:r>
            <a:r>
              <a:rPr lang="en-US" sz="5400" dirty="0">
                <a:latin typeface="Helvetica Neue"/>
              </a:rPr>
              <a:t>We continued to take personal inventory and when we were wrong promptly admitted it.</a:t>
            </a:r>
          </a:p>
          <a:p>
            <a:pPr>
              <a:spcBef>
                <a:spcPts val="1400"/>
              </a:spcBef>
              <a:buSzPts val="3900"/>
            </a:pPr>
            <a:endParaRPr lang="en-US" sz="100" dirty="0">
              <a:latin typeface="Helvetica Neue"/>
            </a:endParaRPr>
          </a:p>
          <a:p>
            <a:pPr lvl="0">
              <a:spcBef>
                <a:spcPts val="1400"/>
              </a:spcBef>
              <a:buSzPts val="3900"/>
            </a:pPr>
            <a:r>
              <a:rPr lang="en-US" sz="5400" dirty="0">
                <a:latin typeface="Helvetica Neue"/>
                <a:ea typeface="Helvetica Neue"/>
                <a:cs typeface="Helvetica Neue"/>
                <a:sym typeface="Helvetica Neue"/>
              </a:rPr>
              <a:t>11.  We sought through prayer and meditation to improve our conscious contact with God as we understood Him, praying only for knowledge of His will for us and the power to carry that out.</a:t>
            </a:r>
          </a:p>
          <a:p>
            <a:pPr lvl="0">
              <a:spcBef>
                <a:spcPts val="1400"/>
              </a:spcBef>
              <a:buSzPts val="3900"/>
            </a:pPr>
            <a:endParaRPr lang="en-US" sz="100" dirty="0">
              <a:latin typeface="Helvetica Neue"/>
              <a:ea typeface="Helvetica Neue"/>
              <a:cs typeface="Helvetica Neue"/>
              <a:sym typeface="Helvetica Neue"/>
            </a:endParaRPr>
          </a:p>
          <a:p>
            <a:pPr lvl="0">
              <a:spcBef>
                <a:spcPts val="1400"/>
              </a:spcBef>
              <a:buSzPts val="3900"/>
            </a:pPr>
            <a:r>
              <a:rPr lang="en-US" sz="5400" dirty="0">
                <a:latin typeface="Helvetica Neue"/>
                <a:ea typeface="Helvetica Neue"/>
                <a:cs typeface="Helvetica Neue"/>
                <a:sym typeface="Helvetica Neue"/>
              </a:rPr>
              <a:t>12.</a:t>
            </a:r>
            <a:r>
              <a:rPr lang="en-US" sz="6600" dirty="0">
                <a:latin typeface="Helvetica Neue"/>
                <a:ea typeface="Helvetica Neue"/>
                <a:cs typeface="Helvetica Neue"/>
                <a:sym typeface="Helvetica Neue"/>
              </a:rPr>
              <a:t>  </a:t>
            </a:r>
            <a:r>
              <a:rPr lang="en-US" sz="5400" dirty="0">
                <a:latin typeface="Helvetica Neue"/>
                <a:ea typeface="Helvetica Neue"/>
                <a:cs typeface="Helvetica Neue"/>
                <a:sym typeface="Helvetica Neue"/>
              </a:rPr>
              <a:t>Having had a spiritual awakening as a result of these steps, we tried to carry this message to addicts, and to practice these principles in all our affairs.</a:t>
            </a:r>
          </a:p>
          <a:p>
            <a:pPr lvl="0">
              <a:spcBef>
                <a:spcPts val="1400"/>
              </a:spcBef>
              <a:buSzPts val="3900"/>
            </a:pPr>
            <a:endParaRPr lang="en-US" sz="1600" dirty="0">
              <a:latin typeface="Helvetica Neue"/>
              <a:ea typeface="Helvetica Neue"/>
              <a:cs typeface="Helvetica Neue"/>
              <a:sym typeface="Helvetica Neue"/>
            </a:endParaRPr>
          </a:p>
          <a:p>
            <a:pPr lvl="0">
              <a:buSzPts val="3900"/>
            </a:pPr>
            <a:endParaRPr lang="en-US" sz="100" dirty="0">
              <a:latin typeface="Helvetica Neue"/>
              <a:ea typeface="Helvetica Neue"/>
              <a:cs typeface="Helvetica Neue"/>
              <a:sym typeface="Helvetica Neue"/>
            </a:endParaRPr>
          </a:p>
          <a:p>
            <a:pPr lvl="0">
              <a:buSzPts val="3900"/>
            </a:pPr>
            <a:r>
              <a:rPr lang="en-US" sz="5400" dirty="0">
                <a:latin typeface="Helvetica Neue"/>
                <a:ea typeface="Helvetica Neue"/>
                <a:cs typeface="Helvetica Neue"/>
                <a:sym typeface="Helvetica Neue"/>
              </a:rPr>
              <a:t>	This sounds like a big order, and we can’t do it all at once. We</a:t>
            </a:r>
          </a:p>
          <a:p>
            <a:pPr lvl="0">
              <a:buSzPts val="3900"/>
            </a:pPr>
            <a:r>
              <a:rPr lang="en-US" sz="5400" dirty="0">
                <a:latin typeface="Helvetica Neue"/>
                <a:ea typeface="Helvetica Neue"/>
                <a:cs typeface="Helvetica Neue"/>
                <a:sym typeface="Helvetica Neue"/>
              </a:rPr>
              <a:t>didn’t become addicted in one day, so remember—</a:t>
            </a:r>
            <a:r>
              <a:rPr lang="en-US" sz="5400" i="1" dirty="0">
                <a:latin typeface="Helvetica Neue"/>
                <a:ea typeface="Helvetica Neue"/>
                <a:cs typeface="Helvetica Neue"/>
                <a:sym typeface="Helvetica Neue"/>
              </a:rPr>
              <a:t>easy does it.</a:t>
            </a:r>
          </a:p>
          <a:p>
            <a:pPr marL="0" marR="0" lvl="0" indent="0" algn="l" rtl="0">
              <a:lnSpc>
                <a:spcPct val="100000"/>
              </a:lnSpc>
              <a:spcBef>
                <a:spcPts val="0"/>
              </a:spcBef>
              <a:spcAft>
                <a:spcPts val="0"/>
              </a:spcAft>
              <a:buClr>
                <a:srgbClr val="000000"/>
              </a:buClr>
              <a:buSzPts val="3900"/>
              <a:buFont typeface="Helvetica Neue"/>
              <a:buNone/>
            </a:pPr>
            <a:endParaRPr sz="5400" b="0" i="0" u="none" strike="noStrike" cap="none" dirty="0">
              <a:solidFill>
                <a:srgbClr val="000000"/>
              </a:solidFill>
              <a:latin typeface="Arial"/>
              <a:ea typeface="Arial"/>
              <a:cs typeface="Arial"/>
              <a:sym typeface="Arial"/>
            </a:endParaRPr>
          </a:p>
        </p:txBody>
      </p:sp>
      <p:sp>
        <p:nvSpPr>
          <p:cNvPr id="7" name="TextBox 6">
            <a:extLst>
              <a:ext uri="{FF2B5EF4-FFF2-40B4-BE49-F238E27FC236}">
                <a16:creationId xmlns:a16="http://schemas.microsoft.com/office/drawing/2014/main" id="{2B191714-30B5-4B75-A66E-8F0ACB6FA521}"/>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3 of 5</a:t>
            </a:r>
            <a:r>
              <a:rPr lang="en-US" sz="1200" dirty="0"/>
              <a:t> </a:t>
            </a:r>
          </a:p>
        </p:txBody>
      </p:sp>
      <p:sp>
        <p:nvSpPr>
          <p:cNvPr id="8" name="Rectangle 7">
            <a:extLst>
              <a:ext uri="{FF2B5EF4-FFF2-40B4-BE49-F238E27FC236}">
                <a16:creationId xmlns:a16="http://schemas.microsoft.com/office/drawing/2014/main" id="{F5FFF233-7714-49CD-B085-49557C2C2082}"/>
              </a:ext>
            </a:extLst>
          </p:cNvPr>
          <p:cNvSpPr/>
          <p:nvPr/>
        </p:nvSpPr>
        <p:spPr>
          <a:xfrm>
            <a:off x="19192189" y="13352867"/>
            <a:ext cx="5057795" cy="338554"/>
          </a:xfrm>
          <a:prstGeom prst="rect">
            <a:avLst/>
          </a:prstGeom>
        </p:spPr>
        <p:txBody>
          <a:bodyPr wrap="none">
            <a:spAutoFit/>
          </a:bodyPr>
          <a:lstStyle/>
          <a:p>
            <a:r>
              <a:rPr lang="en-US" sz="1600" dirty="0"/>
              <a:t>© 1986 by Narcotics Anonymous World Services, Inc.</a:t>
            </a:r>
          </a:p>
        </p:txBody>
      </p:sp>
    </p:spTree>
    <p:extLst>
      <p:ext uri="{BB962C8B-B14F-4D97-AF65-F5344CB8AC3E}">
        <p14:creationId xmlns:p14="http://schemas.microsoft.com/office/powerpoint/2010/main" val="1841270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Shape 247"/>
        <p:cNvGrpSpPr/>
        <p:nvPr/>
      </p:nvGrpSpPr>
      <p:grpSpPr>
        <a:xfrm>
          <a:off x="0" y="0"/>
          <a:ext cx="0" cy="0"/>
          <a:chOff x="0" y="0"/>
          <a:chExt cx="0" cy="0"/>
        </a:xfrm>
      </p:grpSpPr>
      <p:sp>
        <p:nvSpPr>
          <p:cNvPr id="248" name="Google Shape;248;p12"/>
          <p:cNvSpPr/>
          <p:nvPr/>
        </p:nvSpPr>
        <p:spPr>
          <a:xfrm>
            <a:off x="250149" y="370041"/>
            <a:ext cx="23883702" cy="12975918"/>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9" name="Google Shape;249;p12"/>
          <p:cNvSpPr/>
          <p:nvPr/>
        </p:nvSpPr>
        <p:spPr>
          <a:xfrm>
            <a:off x="715558" y="863788"/>
            <a:ext cx="22952886" cy="11988424"/>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50" name="Google Shape;250;p12"/>
          <p:cNvSpPr txBox="1">
            <a:spLocks noGrp="1"/>
          </p:cNvSpPr>
          <p:nvPr>
            <p:ph type="title"/>
          </p:nvPr>
        </p:nvSpPr>
        <p:spPr>
          <a:xfrm>
            <a:off x="1689049" y="628791"/>
            <a:ext cx="21005799" cy="228600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1200"/>
              <a:buFont typeface="Helvetica Neue"/>
              <a:buNone/>
            </a:pPr>
            <a:r>
              <a:rPr lang="en-US" sz="11200" b="0" i="0" u="none" strike="noStrike" cap="none" dirty="0">
                <a:solidFill>
                  <a:srgbClr val="000000"/>
                </a:solidFill>
                <a:latin typeface="Helvetica Neue"/>
                <a:ea typeface="Helvetica Neue"/>
                <a:cs typeface="Helvetica Neue"/>
                <a:sym typeface="Helvetica Neue"/>
              </a:rPr>
              <a:t>How it Works</a:t>
            </a:r>
            <a:endParaRPr dirty="0"/>
          </a:p>
        </p:txBody>
      </p:sp>
      <p:sp>
        <p:nvSpPr>
          <p:cNvPr id="251" name="Google Shape;251;p12"/>
          <p:cNvSpPr/>
          <p:nvPr/>
        </p:nvSpPr>
        <p:spPr>
          <a:xfrm>
            <a:off x="1387640" y="2439396"/>
            <a:ext cx="21608616" cy="9713145"/>
          </a:xfrm>
          <a:prstGeom prst="rect">
            <a:avLst/>
          </a:prstGeom>
          <a:noFill/>
          <a:ln>
            <a:noFill/>
          </a:ln>
        </p:spPr>
        <p:txBody>
          <a:bodyPr spcFirstLastPara="1" wrap="square" lIns="0" tIns="0" rIns="0" bIns="0" anchor="t" anchorCtr="0">
            <a:noAutofit/>
          </a:bodyPr>
          <a:lstStyle/>
          <a:p>
            <a:pPr lvl="0">
              <a:buSzPts val="3900"/>
            </a:pPr>
            <a:r>
              <a:rPr lang="en-US" sz="5600" dirty="0">
                <a:latin typeface="Helvetica Neue"/>
                <a:ea typeface="Helvetica Neue"/>
                <a:cs typeface="Helvetica Neue"/>
                <a:sym typeface="Helvetica Neue"/>
              </a:rPr>
              <a:t>	There is one thing more than anything else that will defeat us in our recovery; this is an attitude of indifference or intolerance toward spiritual principles. Three of these that are indispensable are honesty, open-mindedness and willingness. With these we are well on our way.</a:t>
            </a:r>
          </a:p>
          <a:p>
            <a:pPr lvl="0">
              <a:buSzPts val="3900"/>
            </a:pPr>
            <a:endParaRPr lang="en-US" sz="1200" dirty="0">
              <a:latin typeface="Helvetica Neue"/>
              <a:ea typeface="Helvetica Neue"/>
              <a:cs typeface="Helvetica Neue"/>
              <a:sym typeface="Helvetica Neue"/>
            </a:endParaRPr>
          </a:p>
          <a:p>
            <a:pPr lvl="0">
              <a:buSzPts val="3900"/>
            </a:pPr>
            <a:r>
              <a:rPr lang="en-US" sz="5600" dirty="0">
                <a:latin typeface="Helvetica Neue"/>
                <a:ea typeface="Helvetica Neue"/>
                <a:cs typeface="Helvetica Neue"/>
                <a:sym typeface="Helvetica Neue"/>
              </a:rPr>
              <a:t>	We feel that our approach to the disease of addiction is completely realistic for the therapeutic value of one addict helping another is without parallel. We feel that our way is practical, for one addict can best understand and help another addict. We believe that the sooner we face our problems within our society, in everyday living, just that much faster do we become acceptable, responsible, and productive members of that society.</a:t>
            </a:r>
          </a:p>
        </p:txBody>
      </p:sp>
      <p:sp>
        <p:nvSpPr>
          <p:cNvPr id="7" name="TextBox 6">
            <a:extLst>
              <a:ext uri="{FF2B5EF4-FFF2-40B4-BE49-F238E27FC236}">
                <a16:creationId xmlns:a16="http://schemas.microsoft.com/office/drawing/2014/main" id="{2B191714-30B5-4B75-A66E-8F0ACB6FA521}"/>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4 of 5</a:t>
            </a:r>
            <a:r>
              <a:rPr lang="en-US" sz="1200" dirty="0"/>
              <a:t> </a:t>
            </a:r>
          </a:p>
        </p:txBody>
      </p:sp>
      <p:sp>
        <p:nvSpPr>
          <p:cNvPr id="8" name="Rectangle 7">
            <a:extLst>
              <a:ext uri="{FF2B5EF4-FFF2-40B4-BE49-F238E27FC236}">
                <a16:creationId xmlns:a16="http://schemas.microsoft.com/office/drawing/2014/main" id="{BA06D366-131D-4EA5-98C6-7F7C9593FD4D}"/>
              </a:ext>
            </a:extLst>
          </p:cNvPr>
          <p:cNvSpPr/>
          <p:nvPr/>
        </p:nvSpPr>
        <p:spPr>
          <a:xfrm>
            <a:off x="19192189" y="13352867"/>
            <a:ext cx="5057795" cy="338554"/>
          </a:xfrm>
          <a:prstGeom prst="rect">
            <a:avLst/>
          </a:prstGeom>
        </p:spPr>
        <p:txBody>
          <a:bodyPr wrap="none">
            <a:spAutoFit/>
          </a:bodyPr>
          <a:lstStyle/>
          <a:p>
            <a:r>
              <a:rPr lang="en-US" sz="1600" dirty="0"/>
              <a:t>© 1986 by Narcotics Anonymous World Services, Inc.</a:t>
            </a:r>
          </a:p>
        </p:txBody>
      </p:sp>
    </p:spTree>
    <p:extLst>
      <p:ext uri="{BB962C8B-B14F-4D97-AF65-F5344CB8AC3E}">
        <p14:creationId xmlns:p14="http://schemas.microsoft.com/office/powerpoint/2010/main" val="198329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Shape 247"/>
        <p:cNvGrpSpPr/>
        <p:nvPr/>
      </p:nvGrpSpPr>
      <p:grpSpPr>
        <a:xfrm>
          <a:off x="0" y="0"/>
          <a:ext cx="0" cy="0"/>
          <a:chOff x="0" y="0"/>
          <a:chExt cx="0" cy="0"/>
        </a:xfrm>
      </p:grpSpPr>
      <p:sp>
        <p:nvSpPr>
          <p:cNvPr id="248" name="Google Shape;248;p12"/>
          <p:cNvSpPr/>
          <p:nvPr/>
        </p:nvSpPr>
        <p:spPr>
          <a:xfrm>
            <a:off x="250149" y="370041"/>
            <a:ext cx="23883702" cy="12975918"/>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9" name="Google Shape;249;p12"/>
          <p:cNvSpPr/>
          <p:nvPr/>
        </p:nvSpPr>
        <p:spPr>
          <a:xfrm>
            <a:off x="715558" y="863788"/>
            <a:ext cx="22952886" cy="11988424"/>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50" name="Google Shape;250;p12"/>
          <p:cNvSpPr txBox="1">
            <a:spLocks noGrp="1"/>
          </p:cNvSpPr>
          <p:nvPr>
            <p:ph type="title"/>
          </p:nvPr>
        </p:nvSpPr>
        <p:spPr>
          <a:xfrm>
            <a:off x="1689049" y="628791"/>
            <a:ext cx="21005799" cy="228600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1200"/>
              <a:buFont typeface="Helvetica Neue"/>
              <a:buNone/>
            </a:pPr>
            <a:r>
              <a:rPr lang="en-US" sz="11200" b="0" i="0" u="none" strike="noStrike" cap="none" dirty="0">
                <a:solidFill>
                  <a:srgbClr val="000000"/>
                </a:solidFill>
                <a:latin typeface="Helvetica Neue"/>
                <a:ea typeface="Helvetica Neue"/>
                <a:cs typeface="Helvetica Neue"/>
                <a:sym typeface="Helvetica Neue"/>
              </a:rPr>
              <a:t>How it Works</a:t>
            </a:r>
            <a:endParaRPr dirty="0"/>
          </a:p>
        </p:txBody>
      </p:sp>
      <p:sp>
        <p:nvSpPr>
          <p:cNvPr id="251" name="Google Shape;251;p12"/>
          <p:cNvSpPr/>
          <p:nvPr/>
        </p:nvSpPr>
        <p:spPr>
          <a:xfrm>
            <a:off x="1387641" y="2909455"/>
            <a:ext cx="21608616" cy="9713145"/>
          </a:xfrm>
          <a:prstGeom prst="rect">
            <a:avLst/>
          </a:prstGeom>
          <a:noFill/>
          <a:ln>
            <a:noFill/>
          </a:ln>
        </p:spPr>
        <p:txBody>
          <a:bodyPr spcFirstLastPara="1" wrap="square" lIns="0" tIns="0" rIns="0" bIns="0" anchor="t" anchorCtr="0">
            <a:noAutofit/>
          </a:bodyPr>
          <a:lstStyle/>
          <a:p>
            <a:pPr lvl="0">
              <a:buSzPts val="3900"/>
            </a:pPr>
            <a:r>
              <a:rPr lang="en-US" sz="5400" dirty="0">
                <a:latin typeface="Helvetica Neue"/>
                <a:ea typeface="Helvetica Neue"/>
                <a:cs typeface="Helvetica Neue"/>
                <a:sym typeface="Helvetica Neue"/>
              </a:rPr>
              <a:t>	The only way to keep from returning to active addiction is not to take that first drug. If you are like us you know that one is too many and a thousand never enough. We put great emphasis on this, for we know that when we use drugs in any form, or substitute one for another, we release our addiction all over again.</a:t>
            </a:r>
          </a:p>
          <a:p>
            <a:pPr lvl="0">
              <a:buSzPts val="3900"/>
            </a:pPr>
            <a:endParaRPr lang="en-US" sz="5400" dirty="0">
              <a:latin typeface="Helvetica Neue"/>
              <a:ea typeface="Helvetica Neue"/>
              <a:cs typeface="Helvetica Neue"/>
              <a:sym typeface="Helvetica Neue"/>
            </a:endParaRPr>
          </a:p>
          <a:p>
            <a:pPr lvl="0">
              <a:buSzPts val="3900"/>
            </a:pPr>
            <a:r>
              <a:rPr lang="en-US" sz="5400" dirty="0">
                <a:latin typeface="Helvetica Neue"/>
                <a:ea typeface="Helvetica Neue"/>
                <a:cs typeface="Helvetica Neue"/>
                <a:sym typeface="Helvetica Neue"/>
              </a:rPr>
              <a:t>	Thinking of alcohol as different from other drugs has caused a great many addicts to relapse. Before we came to NA many of us viewed alcohol separately, but we cannot afford to be confused about this. Alcohol is a drug. We are people with the disease of addiction who must abstain from all drugs in order to recover.</a:t>
            </a:r>
          </a:p>
          <a:p>
            <a:pPr lvl="0">
              <a:buSzPts val="3900"/>
            </a:pPr>
            <a:endParaRPr lang="en-US" sz="5400" b="0" i="0" u="none" strike="noStrike" cap="none" dirty="0">
              <a:solidFill>
                <a:srgbClr val="000000"/>
              </a:solidFill>
              <a:latin typeface="Helvetica Neue"/>
              <a:sym typeface="Helvetica Neue"/>
            </a:endParaRPr>
          </a:p>
          <a:p>
            <a:pPr lvl="0">
              <a:buSzPts val="3900"/>
            </a:pPr>
            <a:endParaRPr sz="5400" b="0" i="0" u="none" strike="noStrike" cap="none" dirty="0">
              <a:solidFill>
                <a:srgbClr val="000000"/>
              </a:solidFill>
              <a:latin typeface="Arial"/>
              <a:ea typeface="Arial"/>
              <a:cs typeface="Arial"/>
              <a:sym typeface="Arial"/>
            </a:endParaRPr>
          </a:p>
        </p:txBody>
      </p:sp>
      <p:sp>
        <p:nvSpPr>
          <p:cNvPr id="7" name="TextBox 6">
            <a:extLst>
              <a:ext uri="{FF2B5EF4-FFF2-40B4-BE49-F238E27FC236}">
                <a16:creationId xmlns:a16="http://schemas.microsoft.com/office/drawing/2014/main" id="{2B191714-30B5-4B75-A66E-8F0ACB6FA521}"/>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5 of 5</a:t>
            </a:r>
            <a:r>
              <a:rPr lang="en-US" sz="1200" dirty="0"/>
              <a:t> </a:t>
            </a:r>
          </a:p>
        </p:txBody>
      </p:sp>
      <p:sp>
        <p:nvSpPr>
          <p:cNvPr id="8" name="Rectangle 7">
            <a:extLst>
              <a:ext uri="{FF2B5EF4-FFF2-40B4-BE49-F238E27FC236}">
                <a16:creationId xmlns:a16="http://schemas.microsoft.com/office/drawing/2014/main" id="{9ED9E106-67C9-40A2-A020-E0F18B55F253}"/>
              </a:ext>
            </a:extLst>
          </p:cNvPr>
          <p:cNvSpPr/>
          <p:nvPr/>
        </p:nvSpPr>
        <p:spPr>
          <a:xfrm>
            <a:off x="19192189" y="13352867"/>
            <a:ext cx="5057795" cy="338554"/>
          </a:xfrm>
          <a:prstGeom prst="rect">
            <a:avLst/>
          </a:prstGeom>
        </p:spPr>
        <p:txBody>
          <a:bodyPr wrap="none">
            <a:spAutoFit/>
          </a:bodyPr>
          <a:lstStyle/>
          <a:p>
            <a:r>
              <a:rPr lang="en-US" sz="1600" dirty="0"/>
              <a:t>© 1986 by Narcotics Anonymous World Services, Inc.</a:t>
            </a:r>
          </a:p>
        </p:txBody>
      </p:sp>
    </p:spTree>
    <p:extLst>
      <p:ext uri="{BB962C8B-B14F-4D97-AF65-F5344CB8AC3E}">
        <p14:creationId xmlns:p14="http://schemas.microsoft.com/office/powerpoint/2010/main" val="1473310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73"/>
        <p:cNvGrpSpPr/>
        <p:nvPr/>
      </p:nvGrpSpPr>
      <p:grpSpPr>
        <a:xfrm>
          <a:off x="0" y="0"/>
          <a:ext cx="0" cy="0"/>
          <a:chOff x="0" y="0"/>
          <a:chExt cx="0" cy="0"/>
        </a:xfrm>
      </p:grpSpPr>
      <p:sp>
        <p:nvSpPr>
          <p:cNvPr id="274" name="Google Shape;274;g71a5746cc9_5_0"/>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5" name="Google Shape;275;g71a5746cc9_5_0"/>
          <p:cNvSpPr/>
          <p:nvPr/>
        </p:nvSpPr>
        <p:spPr>
          <a:xfrm>
            <a:off x="715558"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6" name="Google Shape;276;g71a5746cc9_5_0"/>
          <p:cNvSpPr txBox="1">
            <a:spLocks noGrp="1"/>
          </p:cNvSpPr>
          <p:nvPr>
            <p:ph type="title"/>
          </p:nvPr>
        </p:nvSpPr>
        <p:spPr>
          <a:xfrm>
            <a:off x="1689100" y="865516"/>
            <a:ext cx="21005700" cy="2286000"/>
          </a:xfrm>
          <a:prstGeom prst="rect">
            <a:avLst/>
          </a:prstGeom>
          <a:noFill/>
          <a:ln>
            <a:noFill/>
          </a:ln>
        </p:spPr>
        <p:txBody>
          <a:bodyPr spcFirstLastPara="1" wrap="square" lIns="50800" tIns="50800" rIns="50800" bIns="50800" anchor="ctr" anchorCtr="0">
            <a:noAutofit/>
          </a:bodyPr>
          <a:lstStyle/>
          <a:p>
            <a:pPr marL="0" lvl="0" indent="0" algn="ctr" rtl="0">
              <a:spcBef>
                <a:spcPts val="0"/>
              </a:spcBef>
              <a:spcAft>
                <a:spcPts val="0"/>
              </a:spcAft>
              <a:buClr>
                <a:schemeClr val="dk1"/>
              </a:buClr>
              <a:buSzPts val="11200"/>
              <a:buFont typeface="Helvetica Neue"/>
              <a:buNone/>
            </a:pPr>
            <a:r>
              <a:rPr lang="en-US" sz="9600" dirty="0">
                <a:solidFill>
                  <a:schemeClr val="dk1"/>
                </a:solidFill>
              </a:rPr>
              <a:t>The Twelve Traditions of NA</a:t>
            </a:r>
            <a:endParaRPr sz="9600" dirty="0"/>
          </a:p>
        </p:txBody>
      </p:sp>
      <p:sp>
        <p:nvSpPr>
          <p:cNvPr id="277" name="Google Shape;277;g71a5746cc9_5_0"/>
          <p:cNvSpPr/>
          <p:nvPr/>
        </p:nvSpPr>
        <p:spPr>
          <a:xfrm>
            <a:off x="1689099" y="2895379"/>
            <a:ext cx="21005700" cy="1048219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400"/>
              </a:spcBef>
              <a:spcAft>
                <a:spcPts val="0"/>
              </a:spcAft>
              <a:buNone/>
            </a:pPr>
            <a:r>
              <a:rPr lang="en-US" sz="5000" dirty="0">
                <a:latin typeface="Helvetica Neue"/>
                <a:ea typeface="Helvetica Neue"/>
                <a:cs typeface="Helvetica Neue"/>
                <a:sym typeface="Helvetica Neue"/>
              </a:rPr>
              <a:t>	We keep what we have only with vigilance, and just as freedom for the individual comes from the Twelve Steps, so freedom for the group springs from our Traditions. As long as the ties that bind us together are stronger than those that would tear us apart, all will be well.</a:t>
            </a:r>
          </a:p>
          <a:p>
            <a:pPr marL="0" marR="0" lvl="0" indent="0" algn="l" rtl="0">
              <a:lnSpc>
                <a:spcPct val="100000"/>
              </a:lnSpc>
              <a:spcBef>
                <a:spcPts val="1400"/>
              </a:spcBef>
              <a:spcAft>
                <a:spcPts val="0"/>
              </a:spcAft>
              <a:buNone/>
            </a:pPr>
            <a:endParaRPr dirty="0">
              <a:latin typeface="Helvetica Neue"/>
              <a:ea typeface="Helvetica Neue"/>
              <a:cs typeface="Helvetica Neue"/>
              <a:sym typeface="Helvetica Neue"/>
            </a:endParaRPr>
          </a:p>
          <a:p>
            <a:pPr marR="0" lvl="0" algn="l" rtl="0">
              <a:lnSpc>
                <a:spcPct val="100000"/>
              </a:lnSpc>
              <a:spcBef>
                <a:spcPts val="1400"/>
              </a:spcBef>
              <a:spcAft>
                <a:spcPts val="0"/>
              </a:spcAft>
              <a:buSzPct val="72000"/>
            </a:pPr>
            <a:r>
              <a:rPr lang="en-US" sz="5000" dirty="0">
                <a:latin typeface="Helvetica Neue"/>
                <a:ea typeface="Helvetica Neue"/>
                <a:cs typeface="Helvetica Neue"/>
                <a:sym typeface="Helvetica Neue"/>
              </a:rPr>
              <a:t>1. Our common welfare should come first; personal recovery depends on NA unity.</a:t>
            </a:r>
          </a:p>
          <a:p>
            <a:pPr marR="0" lvl="0" algn="l" rtl="0">
              <a:lnSpc>
                <a:spcPct val="100000"/>
              </a:lnSpc>
              <a:spcBef>
                <a:spcPts val="1400"/>
              </a:spcBef>
              <a:spcAft>
                <a:spcPts val="0"/>
              </a:spcAft>
              <a:buSzPct val="72000"/>
            </a:pPr>
            <a:endParaRPr sz="100" dirty="0">
              <a:latin typeface="Helvetica Neue"/>
              <a:ea typeface="Helvetica Neue"/>
              <a:cs typeface="Helvetica Neue"/>
              <a:sym typeface="Helvetica Neue"/>
            </a:endParaRPr>
          </a:p>
          <a:p>
            <a:pPr marR="0" lvl="0" algn="l" rtl="0">
              <a:lnSpc>
                <a:spcPct val="100000"/>
              </a:lnSpc>
              <a:spcBef>
                <a:spcPts val="1400"/>
              </a:spcBef>
              <a:spcAft>
                <a:spcPts val="0"/>
              </a:spcAft>
              <a:buSzPct val="72000"/>
            </a:pPr>
            <a:r>
              <a:rPr lang="en-US" sz="5000" dirty="0">
                <a:latin typeface="Helvetica Neue"/>
                <a:ea typeface="Helvetica Neue"/>
                <a:cs typeface="Helvetica Neue"/>
                <a:sym typeface="Helvetica Neue"/>
              </a:rPr>
              <a:t>2. For our group purpose there is but one ultimate authority— a loving God as He may express Himself in our group conscience. Our leaders are but trusted servants; they do not govern.</a:t>
            </a:r>
          </a:p>
          <a:p>
            <a:pPr marR="0" lvl="0" algn="l" rtl="0">
              <a:lnSpc>
                <a:spcPct val="100000"/>
              </a:lnSpc>
              <a:spcBef>
                <a:spcPts val="1400"/>
              </a:spcBef>
              <a:spcAft>
                <a:spcPts val="0"/>
              </a:spcAft>
              <a:buSzPct val="72000"/>
            </a:pPr>
            <a:endParaRPr sz="100" dirty="0">
              <a:latin typeface="Helvetica Neue"/>
              <a:ea typeface="Helvetica Neue"/>
              <a:cs typeface="Helvetica Neue"/>
              <a:sym typeface="Helvetica Neue"/>
            </a:endParaRPr>
          </a:p>
          <a:p>
            <a:pPr marR="0" lvl="0" algn="l" rtl="0">
              <a:lnSpc>
                <a:spcPct val="100000"/>
              </a:lnSpc>
              <a:spcBef>
                <a:spcPts val="1400"/>
              </a:spcBef>
              <a:spcAft>
                <a:spcPts val="0"/>
              </a:spcAft>
              <a:buSzPct val="72000"/>
            </a:pPr>
            <a:r>
              <a:rPr lang="en-US" sz="5000" dirty="0">
                <a:latin typeface="Helvetica Neue"/>
                <a:ea typeface="Helvetica Neue"/>
                <a:cs typeface="Helvetica Neue"/>
                <a:sym typeface="Helvetica Neue"/>
              </a:rPr>
              <a:t>3. The only requirement for membership is a desire to stop using.</a:t>
            </a:r>
            <a:endParaRPr sz="5000" dirty="0">
              <a:latin typeface="Helvetica Neue"/>
              <a:ea typeface="Helvetica Neue"/>
              <a:cs typeface="Helvetica Neue"/>
              <a:sym typeface="Helvetica Neue"/>
            </a:endParaRPr>
          </a:p>
        </p:txBody>
      </p:sp>
      <p:sp>
        <p:nvSpPr>
          <p:cNvPr id="7" name="TextBox 6">
            <a:extLst>
              <a:ext uri="{FF2B5EF4-FFF2-40B4-BE49-F238E27FC236}">
                <a16:creationId xmlns:a16="http://schemas.microsoft.com/office/drawing/2014/main" id="{CC0988DF-002C-408E-B117-24A0B07C83F2}"/>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1 of 6</a:t>
            </a:r>
            <a:r>
              <a:rPr lang="en-US" sz="1200" dirty="0"/>
              <a:t> </a:t>
            </a:r>
          </a:p>
        </p:txBody>
      </p:sp>
      <p:sp>
        <p:nvSpPr>
          <p:cNvPr id="2" name="Rectangle 1">
            <a:extLst>
              <a:ext uri="{FF2B5EF4-FFF2-40B4-BE49-F238E27FC236}">
                <a16:creationId xmlns:a16="http://schemas.microsoft.com/office/drawing/2014/main" id="{A7A6667F-1D9F-47CE-BE3E-4C183E8A29B5}"/>
              </a:ext>
            </a:extLst>
          </p:cNvPr>
          <p:cNvSpPr/>
          <p:nvPr/>
        </p:nvSpPr>
        <p:spPr>
          <a:xfrm>
            <a:off x="19192189" y="13352867"/>
            <a:ext cx="5057795" cy="338554"/>
          </a:xfrm>
          <a:prstGeom prst="rect">
            <a:avLst/>
          </a:prstGeom>
        </p:spPr>
        <p:txBody>
          <a:bodyPr wrap="none">
            <a:spAutoFit/>
          </a:bodyPr>
          <a:lstStyle/>
          <a:p>
            <a:r>
              <a:rPr lang="en-US" sz="1600" dirty="0"/>
              <a:t>© 1988 by Narcotics Anonymous World Services, Inc.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73"/>
        <p:cNvGrpSpPr/>
        <p:nvPr/>
      </p:nvGrpSpPr>
      <p:grpSpPr>
        <a:xfrm>
          <a:off x="0" y="0"/>
          <a:ext cx="0" cy="0"/>
          <a:chOff x="0" y="0"/>
          <a:chExt cx="0" cy="0"/>
        </a:xfrm>
      </p:grpSpPr>
      <p:sp>
        <p:nvSpPr>
          <p:cNvPr id="274" name="Google Shape;274;g71a5746cc9_5_0"/>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5" name="Google Shape;275;g71a5746cc9_5_0"/>
          <p:cNvSpPr/>
          <p:nvPr/>
        </p:nvSpPr>
        <p:spPr>
          <a:xfrm>
            <a:off x="715558"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6" name="Google Shape;276;g71a5746cc9_5_0"/>
          <p:cNvSpPr txBox="1">
            <a:spLocks noGrp="1"/>
          </p:cNvSpPr>
          <p:nvPr>
            <p:ph type="title"/>
          </p:nvPr>
        </p:nvSpPr>
        <p:spPr>
          <a:xfrm>
            <a:off x="1689100" y="865516"/>
            <a:ext cx="21005700" cy="2286000"/>
          </a:xfrm>
          <a:prstGeom prst="rect">
            <a:avLst/>
          </a:prstGeom>
          <a:noFill/>
          <a:ln>
            <a:noFill/>
          </a:ln>
        </p:spPr>
        <p:txBody>
          <a:bodyPr spcFirstLastPara="1" wrap="square" lIns="50800" tIns="50800" rIns="50800" bIns="50800" anchor="ctr" anchorCtr="0">
            <a:noAutofit/>
          </a:bodyPr>
          <a:lstStyle/>
          <a:p>
            <a:pPr marL="0" lvl="0" indent="0" algn="ctr" rtl="0">
              <a:spcBef>
                <a:spcPts val="0"/>
              </a:spcBef>
              <a:spcAft>
                <a:spcPts val="0"/>
              </a:spcAft>
              <a:buClr>
                <a:schemeClr val="dk1"/>
              </a:buClr>
              <a:buSzPts val="11200"/>
              <a:buFont typeface="Helvetica Neue"/>
              <a:buNone/>
            </a:pPr>
            <a:r>
              <a:rPr lang="en-US" sz="9600" dirty="0">
                <a:solidFill>
                  <a:schemeClr val="dk1"/>
                </a:solidFill>
              </a:rPr>
              <a:t>The Twelve Traditions of NA</a:t>
            </a:r>
            <a:endParaRPr sz="9600" dirty="0"/>
          </a:p>
        </p:txBody>
      </p:sp>
      <p:sp>
        <p:nvSpPr>
          <p:cNvPr id="277" name="Google Shape;277;g71a5746cc9_5_0"/>
          <p:cNvSpPr/>
          <p:nvPr/>
        </p:nvSpPr>
        <p:spPr>
          <a:xfrm>
            <a:off x="1397479" y="2569637"/>
            <a:ext cx="21652302" cy="9760492"/>
          </a:xfrm>
          <a:prstGeom prst="rect">
            <a:avLst/>
          </a:prstGeom>
          <a:noFill/>
          <a:ln>
            <a:noFill/>
          </a:ln>
        </p:spPr>
        <p:txBody>
          <a:bodyPr spcFirstLastPara="1" wrap="square" lIns="0" tIns="0" rIns="0" bIns="0" anchor="t" anchorCtr="0">
            <a:noAutofit/>
          </a:bodyPr>
          <a:lstStyle/>
          <a:p>
            <a:pPr lvl="0">
              <a:spcBef>
                <a:spcPts val="1400"/>
              </a:spcBef>
              <a:buSzPct val="72000"/>
            </a:pPr>
            <a:r>
              <a:rPr lang="en-US" sz="5000" dirty="0">
                <a:latin typeface="Helvetica Neue"/>
                <a:ea typeface="Helvetica Neue"/>
                <a:cs typeface="Helvetica Neue"/>
                <a:sym typeface="Helvetica Neue"/>
              </a:rPr>
              <a:t>4. Each group should be autonomous except in matters affecting other groups or NA as a whole.</a:t>
            </a:r>
          </a:p>
          <a:p>
            <a:pPr lvl="0">
              <a:spcBef>
                <a:spcPts val="1400"/>
              </a:spcBef>
              <a:buSzPct val="72000"/>
            </a:pPr>
            <a:endParaRPr lang="en-US" sz="100" dirty="0">
              <a:latin typeface="Helvetica Neue"/>
              <a:ea typeface="Helvetica Neue"/>
              <a:cs typeface="Helvetica Neue"/>
              <a:sym typeface="Helvetica Neue"/>
            </a:endParaRPr>
          </a:p>
          <a:p>
            <a:pPr>
              <a:spcBef>
                <a:spcPts val="1400"/>
              </a:spcBef>
              <a:buSzPct val="72000"/>
            </a:pPr>
            <a:r>
              <a:rPr lang="en-US" sz="5000" dirty="0">
                <a:latin typeface="Helvetica Neue"/>
                <a:sym typeface="Helvetica Neue"/>
              </a:rPr>
              <a:t>5. Each group has but one primary purpose—to carry the message to the addict who still suffers.</a:t>
            </a:r>
          </a:p>
          <a:p>
            <a:pPr lvl="0">
              <a:spcBef>
                <a:spcPts val="1400"/>
              </a:spcBef>
              <a:buSzPct val="72000"/>
            </a:pPr>
            <a:endParaRPr lang="en-US" sz="100" dirty="0">
              <a:latin typeface="Helvetica Neue"/>
              <a:ea typeface="Helvetica Neue"/>
              <a:cs typeface="Helvetica Neue"/>
              <a:sym typeface="Helvetica Neue"/>
            </a:endParaRPr>
          </a:p>
          <a:p>
            <a:pPr lvl="0">
              <a:spcBef>
                <a:spcPts val="1400"/>
              </a:spcBef>
              <a:buSzPct val="72000"/>
            </a:pPr>
            <a:r>
              <a:rPr lang="en-US" sz="5000" dirty="0">
                <a:latin typeface="Helvetica Neue"/>
                <a:sym typeface="Helvetica Neue"/>
              </a:rPr>
              <a:t>6. An NA group ought never endorse, finance, or lend the NA name to any related facility or outside enterprise, lest problems of money, property, or prestige divert us from our primary purpose.</a:t>
            </a:r>
          </a:p>
          <a:p>
            <a:pPr lvl="0">
              <a:spcBef>
                <a:spcPts val="1400"/>
              </a:spcBef>
              <a:buSzPct val="72000"/>
            </a:pPr>
            <a:endParaRPr lang="en-US" sz="100" dirty="0">
              <a:solidFill>
                <a:schemeClr val="dk1"/>
              </a:solidFill>
              <a:latin typeface="Helvetica Neue"/>
              <a:ea typeface="Helvetica Neue"/>
              <a:cs typeface="Helvetica Neue"/>
              <a:sym typeface="Helvetica Neue"/>
            </a:endParaRPr>
          </a:p>
          <a:p>
            <a:pPr>
              <a:spcBef>
                <a:spcPts val="1400"/>
              </a:spcBef>
              <a:buSzPct val="72000"/>
            </a:pPr>
            <a:r>
              <a:rPr lang="en-US" sz="5000" dirty="0">
                <a:latin typeface="Helvetica Neue"/>
                <a:sym typeface="Helvetica Neue"/>
              </a:rPr>
              <a:t>7. Every NA group ought to be fully self-supporting, declining outside contributions.</a:t>
            </a:r>
          </a:p>
          <a:p>
            <a:pPr>
              <a:spcBef>
                <a:spcPts val="1400"/>
              </a:spcBef>
              <a:buSzPct val="72000"/>
            </a:pPr>
            <a:endParaRPr lang="en-US" sz="100" dirty="0">
              <a:latin typeface="Helvetica Neue"/>
              <a:sym typeface="Helvetica Neue"/>
            </a:endParaRPr>
          </a:p>
          <a:p>
            <a:pPr>
              <a:spcBef>
                <a:spcPts val="1400"/>
              </a:spcBef>
              <a:buSzPct val="72000"/>
            </a:pPr>
            <a:r>
              <a:rPr lang="en-US" sz="5000" dirty="0">
                <a:latin typeface="Helvetica Neue"/>
                <a:sym typeface="Helvetica Neue"/>
              </a:rPr>
              <a:t>8. Narcotics Anonymous should remain forever nonprofessional, but our service centers may employ special workers.</a:t>
            </a:r>
          </a:p>
          <a:p>
            <a:pPr>
              <a:spcBef>
                <a:spcPts val="1400"/>
              </a:spcBef>
              <a:buSzPct val="72000"/>
            </a:pPr>
            <a:endParaRPr lang="en-US" sz="5000" dirty="0">
              <a:latin typeface="Helvetica Neue"/>
              <a:sym typeface="Helvetica Neue"/>
            </a:endParaRPr>
          </a:p>
          <a:p>
            <a:pPr lvl="0">
              <a:spcBef>
                <a:spcPts val="1400"/>
              </a:spcBef>
            </a:pPr>
            <a:endParaRPr sz="5400" dirty="0">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DA7D250F-D806-4AE6-9425-B01EA38722CD}"/>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2 of 6</a:t>
            </a:r>
            <a:r>
              <a:rPr lang="en-US" sz="1200" dirty="0"/>
              <a:t> </a:t>
            </a:r>
          </a:p>
        </p:txBody>
      </p:sp>
      <p:sp>
        <p:nvSpPr>
          <p:cNvPr id="7" name="Rectangle 6">
            <a:extLst>
              <a:ext uri="{FF2B5EF4-FFF2-40B4-BE49-F238E27FC236}">
                <a16:creationId xmlns:a16="http://schemas.microsoft.com/office/drawing/2014/main" id="{C3DF5FB1-B33D-43BA-BA5E-E92B6A9D6A87}"/>
              </a:ext>
            </a:extLst>
          </p:cNvPr>
          <p:cNvSpPr/>
          <p:nvPr/>
        </p:nvSpPr>
        <p:spPr>
          <a:xfrm>
            <a:off x="19199809" y="13333507"/>
            <a:ext cx="5057795" cy="338554"/>
          </a:xfrm>
          <a:prstGeom prst="rect">
            <a:avLst/>
          </a:prstGeom>
        </p:spPr>
        <p:txBody>
          <a:bodyPr wrap="none">
            <a:spAutoFit/>
          </a:bodyPr>
          <a:lstStyle/>
          <a:p>
            <a:r>
              <a:rPr lang="en-US" sz="1600" dirty="0"/>
              <a:t>© 1988 by Narcotics Anonymous World Services, Inc.</a:t>
            </a:r>
          </a:p>
        </p:txBody>
      </p:sp>
    </p:spTree>
    <p:extLst>
      <p:ext uri="{BB962C8B-B14F-4D97-AF65-F5344CB8AC3E}">
        <p14:creationId xmlns:p14="http://schemas.microsoft.com/office/powerpoint/2010/main" val="12354040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73"/>
        <p:cNvGrpSpPr/>
        <p:nvPr/>
      </p:nvGrpSpPr>
      <p:grpSpPr>
        <a:xfrm>
          <a:off x="0" y="0"/>
          <a:ext cx="0" cy="0"/>
          <a:chOff x="0" y="0"/>
          <a:chExt cx="0" cy="0"/>
        </a:xfrm>
      </p:grpSpPr>
      <p:sp>
        <p:nvSpPr>
          <p:cNvPr id="274" name="Google Shape;274;g71a5746cc9_5_0"/>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5" name="Google Shape;275;g71a5746cc9_5_0"/>
          <p:cNvSpPr/>
          <p:nvPr/>
        </p:nvSpPr>
        <p:spPr>
          <a:xfrm>
            <a:off x="715558"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6" name="Google Shape;276;g71a5746cc9_5_0"/>
          <p:cNvSpPr txBox="1">
            <a:spLocks noGrp="1"/>
          </p:cNvSpPr>
          <p:nvPr>
            <p:ph type="title"/>
          </p:nvPr>
        </p:nvSpPr>
        <p:spPr>
          <a:xfrm>
            <a:off x="1689100" y="865516"/>
            <a:ext cx="21005700" cy="2286000"/>
          </a:xfrm>
          <a:prstGeom prst="rect">
            <a:avLst/>
          </a:prstGeom>
          <a:noFill/>
          <a:ln>
            <a:noFill/>
          </a:ln>
        </p:spPr>
        <p:txBody>
          <a:bodyPr spcFirstLastPara="1" wrap="square" lIns="50800" tIns="50800" rIns="50800" bIns="50800" anchor="ctr" anchorCtr="0">
            <a:noAutofit/>
          </a:bodyPr>
          <a:lstStyle/>
          <a:p>
            <a:pPr marL="0" lvl="0" indent="0" algn="ctr" rtl="0">
              <a:spcBef>
                <a:spcPts val="0"/>
              </a:spcBef>
              <a:spcAft>
                <a:spcPts val="0"/>
              </a:spcAft>
              <a:buClr>
                <a:schemeClr val="dk1"/>
              </a:buClr>
              <a:buSzPts val="11200"/>
              <a:buFont typeface="Helvetica Neue"/>
              <a:buNone/>
            </a:pPr>
            <a:r>
              <a:rPr lang="en-US" sz="9600" dirty="0">
                <a:solidFill>
                  <a:schemeClr val="dk1"/>
                </a:solidFill>
              </a:rPr>
              <a:t>The Twelve Traditions of NA</a:t>
            </a:r>
            <a:endParaRPr sz="9600" dirty="0"/>
          </a:p>
        </p:txBody>
      </p:sp>
      <p:sp>
        <p:nvSpPr>
          <p:cNvPr id="277" name="Google Shape;277;g71a5746cc9_5_0"/>
          <p:cNvSpPr/>
          <p:nvPr/>
        </p:nvSpPr>
        <p:spPr>
          <a:xfrm>
            <a:off x="1689101" y="3254656"/>
            <a:ext cx="21005700" cy="9760492"/>
          </a:xfrm>
          <a:prstGeom prst="rect">
            <a:avLst/>
          </a:prstGeom>
          <a:noFill/>
          <a:ln>
            <a:noFill/>
          </a:ln>
        </p:spPr>
        <p:txBody>
          <a:bodyPr spcFirstLastPara="1" wrap="square" lIns="0" tIns="0" rIns="0" bIns="0" anchor="t" anchorCtr="0">
            <a:noAutofit/>
          </a:bodyPr>
          <a:lstStyle/>
          <a:p>
            <a:pPr lvl="0">
              <a:spcBef>
                <a:spcPts val="1400"/>
              </a:spcBef>
              <a:buSzPct val="72000"/>
            </a:pPr>
            <a:r>
              <a:rPr lang="en-US" sz="5000" dirty="0">
                <a:solidFill>
                  <a:schemeClr val="dk1"/>
                </a:solidFill>
                <a:latin typeface="Helvetica Neue"/>
                <a:ea typeface="Helvetica Neue"/>
                <a:cs typeface="Helvetica Neue"/>
                <a:sym typeface="Helvetica Neue"/>
              </a:rPr>
              <a:t>9. NA, as such, ought never be organized, but we may create service boards or committees directly responsible to those they serve.</a:t>
            </a:r>
          </a:p>
          <a:p>
            <a:pPr lvl="0">
              <a:spcBef>
                <a:spcPts val="1400"/>
              </a:spcBef>
              <a:buSzPct val="72000"/>
            </a:pPr>
            <a:endParaRPr lang="en-US" sz="100" dirty="0">
              <a:solidFill>
                <a:schemeClr val="dk1"/>
              </a:solidFill>
              <a:latin typeface="Helvetica Neue"/>
              <a:ea typeface="Helvetica Neue"/>
              <a:cs typeface="Helvetica Neue"/>
              <a:sym typeface="Helvetica Neue"/>
            </a:endParaRPr>
          </a:p>
          <a:p>
            <a:pPr lvl="0">
              <a:spcBef>
                <a:spcPts val="1400"/>
              </a:spcBef>
              <a:buSzPct val="72000"/>
            </a:pPr>
            <a:r>
              <a:rPr lang="en-US" sz="5000" dirty="0">
                <a:solidFill>
                  <a:schemeClr val="dk1"/>
                </a:solidFill>
                <a:latin typeface="Helvetica Neue"/>
                <a:ea typeface="Helvetica Neue"/>
                <a:cs typeface="Helvetica Neue"/>
                <a:sym typeface="Helvetica Neue"/>
              </a:rPr>
              <a:t>10. Narcotics Anonymous has no opinion on outside issues; hence the NA name ought never be drawn into public controversy.</a:t>
            </a:r>
          </a:p>
          <a:p>
            <a:pPr lvl="0">
              <a:spcBef>
                <a:spcPts val="1400"/>
              </a:spcBef>
              <a:buSzPct val="72000"/>
            </a:pPr>
            <a:endParaRPr lang="en-US" sz="100" dirty="0">
              <a:solidFill>
                <a:schemeClr val="dk1"/>
              </a:solidFill>
              <a:latin typeface="Helvetica Neue"/>
              <a:ea typeface="Helvetica Neue"/>
              <a:cs typeface="Helvetica Neue"/>
              <a:sym typeface="Helvetica Neue"/>
            </a:endParaRPr>
          </a:p>
          <a:p>
            <a:pPr lvl="0">
              <a:spcBef>
                <a:spcPts val="1400"/>
              </a:spcBef>
              <a:buSzPct val="72000"/>
            </a:pPr>
            <a:r>
              <a:rPr lang="en-US" sz="5000" dirty="0">
                <a:solidFill>
                  <a:schemeClr val="dk1"/>
                </a:solidFill>
                <a:latin typeface="Helvetica Neue"/>
                <a:ea typeface="Helvetica Neue"/>
                <a:cs typeface="Helvetica Neue"/>
                <a:sym typeface="Helvetica Neue"/>
              </a:rPr>
              <a:t>11. Our public relations policy is based on attraction rather than promotion; we need always maintain personal anonymity at the level of press, radio, and films.</a:t>
            </a:r>
          </a:p>
          <a:p>
            <a:pPr lvl="0">
              <a:spcBef>
                <a:spcPts val="1400"/>
              </a:spcBef>
              <a:buSzPct val="72000"/>
            </a:pPr>
            <a:endParaRPr lang="en-US" sz="100" dirty="0">
              <a:solidFill>
                <a:schemeClr val="dk1"/>
              </a:solidFill>
              <a:latin typeface="Helvetica Neue"/>
              <a:ea typeface="Helvetica Neue"/>
              <a:cs typeface="Helvetica Neue"/>
              <a:sym typeface="Helvetica Neue"/>
            </a:endParaRPr>
          </a:p>
          <a:p>
            <a:pPr lvl="0">
              <a:spcBef>
                <a:spcPts val="1400"/>
              </a:spcBef>
              <a:buSzPct val="72000"/>
            </a:pPr>
            <a:r>
              <a:rPr lang="en-US" sz="5000" dirty="0">
                <a:solidFill>
                  <a:schemeClr val="dk1"/>
                </a:solidFill>
                <a:latin typeface="Helvetica Neue"/>
                <a:ea typeface="Helvetica Neue"/>
                <a:cs typeface="Helvetica Neue"/>
                <a:sym typeface="Helvetica Neue"/>
              </a:rPr>
              <a:t>12. Anonymity is the spiritual foundation of all our Traditions, ever reminding us to place principles before personalities.</a:t>
            </a:r>
          </a:p>
          <a:p>
            <a:pPr lvl="0">
              <a:spcBef>
                <a:spcPts val="1400"/>
              </a:spcBef>
            </a:pPr>
            <a:endParaRPr sz="5400" dirty="0">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DA7D250F-D806-4AE6-9425-B01EA38722CD}"/>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3 of 6</a:t>
            </a:r>
            <a:r>
              <a:rPr lang="en-US" sz="1200" dirty="0"/>
              <a:t> </a:t>
            </a:r>
          </a:p>
        </p:txBody>
      </p:sp>
      <p:sp>
        <p:nvSpPr>
          <p:cNvPr id="7" name="Rectangle 6">
            <a:extLst>
              <a:ext uri="{FF2B5EF4-FFF2-40B4-BE49-F238E27FC236}">
                <a16:creationId xmlns:a16="http://schemas.microsoft.com/office/drawing/2014/main" id="{97394B50-EF66-4D79-8053-EB15F596E928}"/>
              </a:ext>
            </a:extLst>
          </p:cNvPr>
          <p:cNvSpPr/>
          <p:nvPr/>
        </p:nvSpPr>
        <p:spPr>
          <a:xfrm>
            <a:off x="19199809" y="13333507"/>
            <a:ext cx="5057795" cy="338554"/>
          </a:xfrm>
          <a:prstGeom prst="rect">
            <a:avLst/>
          </a:prstGeom>
        </p:spPr>
        <p:txBody>
          <a:bodyPr wrap="none">
            <a:spAutoFit/>
          </a:bodyPr>
          <a:lstStyle/>
          <a:p>
            <a:r>
              <a:rPr lang="en-US" sz="1600" dirty="0"/>
              <a:t>© 1988 by Narcotics Anonymous World Services, Inc.</a:t>
            </a:r>
          </a:p>
        </p:txBody>
      </p:sp>
    </p:spTree>
    <p:extLst>
      <p:ext uri="{BB962C8B-B14F-4D97-AF65-F5344CB8AC3E}">
        <p14:creationId xmlns:p14="http://schemas.microsoft.com/office/powerpoint/2010/main" val="1020313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73"/>
        <p:cNvGrpSpPr/>
        <p:nvPr/>
      </p:nvGrpSpPr>
      <p:grpSpPr>
        <a:xfrm>
          <a:off x="0" y="0"/>
          <a:ext cx="0" cy="0"/>
          <a:chOff x="0" y="0"/>
          <a:chExt cx="0" cy="0"/>
        </a:xfrm>
      </p:grpSpPr>
      <p:sp>
        <p:nvSpPr>
          <p:cNvPr id="274" name="Google Shape;274;g71a5746cc9_5_0"/>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5" name="Google Shape;275;g71a5746cc9_5_0"/>
          <p:cNvSpPr/>
          <p:nvPr/>
        </p:nvSpPr>
        <p:spPr>
          <a:xfrm>
            <a:off x="715558"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6" name="Google Shape;276;g71a5746cc9_5_0"/>
          <p:cNvSpPr txBox="1">
            <a:spLocks noGrp="1"/>
          </p:cNvSpPr>
          <p:nvPr>
            <p:ph type="title"/>
          </p:nvPr>
        </p:nvSpPr>
        <p:spPr>
          <a:xfrm>
            <a:off x="1689100" y="865516"/>
            <a:ext cx="21005700" cy="2286000"/>
          </a:xfrm>
          <a:prstGeom prst="rect">
            <a:avLst/>
          </a:prstGeom>
          <a:noFill/>
          <a:ln>
            <a:noFill/>
          </a:ln>
        </p:spPr>
        <p:txBody>
          <a:bodyPr spcFirstLastPara="1" wrap="square" lIns="50800" tIns="50800" rIns="50800" bIns="50800" anchor="ctr" anchorCtr="0">
            <a:noAutofit/>
          </a:bodyPr>
          <a:lstStyle/>
          <a:p>
            <a:pPr marL="0" lvl="0" indent="0" algn="ctr" rtl="0">
              <a:spcBef>
                <a:spcPts val="0"/>
              </a:spcBef>
              <a:spcAft>
                <a:spcPts val="0"/>
              </a:spcAft>
              <a:buClr>
                <a:schemeClr val="dk1"/>
              </a:buClr>
              <a:buSzPts val="11200"/>
              <a:buFont typeface="Helvetica Neue"/>
              <a:buNone/>
            </a:pPr>
            <a:r>
              <a:rPr lang="en-US" sz="9600" dirty="0">
                <a:solidFill>
                  <a:schemeClr val="dk1"/>
                </a:solidFill>
              </a:rPr>
              <a:t>The Twelve Traditions of NA</a:t>
            </a:r>
            <a:endParaRPr sz="9600" dirty="0"/>
          </a:p>
        </p:txBody>
      </p:sp>
      <p:sp>
        <p:nvSpPr>
          <p:cNvPr id="277" name="Google Shape;277;g71a5746cc9_5_0"/>
          <p:cNvSpPr/>
          <p:nvPr/>
        </p:nvSpPr>
        <p:spPr>
          <a:xfrm>
            <a:off x="2153265" y="2417205"/>
            <a:ext cx="20205290" cy="9760492"/>
          </a:xfrm>
          <a:prstGeom prst="rect">
            <a:avLst/>
          </a:prstGeom>
          <a:noFill/>
          <a:ln>
            <a:noFill/>
          </a:ln>
        </p:spPr>
        <p:txBody>
          <a:bodyPr spcFirstLastPara="1" wrap="square" lIns="0" tIns="0" rIns="0" bIns="0" anchor="ctr" anchorCtr="0">
            <a:noAutofit/>
          </a:bodyPr>
          <a:lstStyle/>
          <a:p>
            <a:pPr lvl="0">
              <a:spcBef>
                <a:spcPts val="1400"/>
              </a:spcBef>
            </a:pPr>
            <a:r>
              <a:rPr lang="en-US" sz="6000" dirty="0">
                <a:solidFill>
                  <a:schemeClr val="dk1"/>
                </a:solidFill>
                <a:latin typeface="Helvetica Neue"/>
                <a:ea typeface="Helvetica Neue"/>
                <a:cs typeface="Helvetica Neue"/>
                <a:sym typeface="Helvetica Neue"/>
              </a:rPr>
              <a:t>	</a:t>
            </a:r>
          </a:p>
          <a:p>
            <a:pPr lvl="0">
              <a:spcBef>
                <a:spcPts val="1400"/>
              </a:spcBef>
            </a:pPr>
            <a:r>
              <a:rPr lang="en-US" sz="6000" dirty="0">
                <a:solidFill>
                  <a:schemeClr val="dk1"/>
                </a:solidFill>
                <a:latin typeface="Helvetica Neue"/>
                <a:ea typeface="Helvetica Neue"/>
                <a:cs typeface="Helvetica Neue"/>
                <a:sym typeface="Helvetica Neue"/>
              </a:rPr>
              <a:t>	Understanding these Traditions comes slowly over a period of time. We pick up information as we talk to members and visit various groups. It usually isn’t until we get involved with service that someone points out that “personal recovery depends on NA unity,” and that unity depends on how well we follow our Traditions. The Twelve Traditions of NA are not negotiable. They are the guidelines that keep our Fellowship alive and free.</a:t>
            </a:r>
          </a:p>
          <a:p>
            <a:pPr lvl="0">
              <a:spcBef>
                <a:spcPts val="1400"/>
              </a:spcBef>
            </a:pPr>
            <a:endParaRPr sz="5400" dirty="0">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DA7D250F-D806-4AE6-9425-B01EA38722CD}"/>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4 of 6</a:t>
            </a:r>
            <a:r>
              <a:rPr lang="en-US" sz="1200" dirty="0"/>
              <a:t> </a:t>
            </a:r>
          </a:p>
        </p:txBody>
      </p:sp>
      <p:sp>
        <p:nvSpPr>
          <p:cNvPr id="7" name="Rectangle 6">
            <a:extLst>
              <a:ext uri="{FF2B5EF4-FFF2-40B4-BE49-F238E27FC236}">
                <a16:creationId xmlns:a16="http://schemas.microsoft.com/office/drawing/2014/main" id="{76B909D3-CCCB-4395-9E88-5E05EA09C8D0}"/>
              </a:ext>
            </a:extLst>
          </p:cNvPr>
          <p:cNvSpPr/>
          <p:nvPr/>
        </p:nvSpPr>
        <p:spPr>
          <a:xfrm>
            <a:off x="19199809" y="13333507"/>
            <a:ext cx="5057795" cy="338554"/>
          </a:xfrm>
          <a:prstGeom prst="rect">
            <a:avLst/>
          </a:prstGeom>
        </p:spPr>
        <p:txBody>
          <a:bodyPr wrap="none">
            <a:spAutoFit/>
          </a:bodyPr>
          <a:lstStyle/>
          <a:p>
            <a:r>
              <a:rPr lang="en-US" sz="1600" dirty="0"/>
              <a:t>© 1988 by Narcotics Anonymous World Services, Inc.</a:t>
            </a:r>
          </a:p>
        </p:txBody>
      </p:sp>
    </p:spTree>
    <p:extLst>
      <p:ext uri="{BB962C8B-B14F-4D97-AF65-F5344CB8AC3E}">
        <p14:creationId xmlns:p14="http://schemas.microsoft.com/office/powerpoint/2010/main" val="3925999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73"/>
        <p:cNvGrpSpPr/>
        <p:nvPr/>
      </p:nvGrpSpPr>
      <p:grpSpPr>
        <a:xfrm>
          <a:off x="0" y="0"/>
          <a:ext cx="0" cy="0"/>
          <a:chOff x="0" y="0"/>
          <a:chExt cx="0" cy="0"/>
        </a:xfrm>
      </p:grpSpPr>
      <p:sp>
        <p:nvSpPr>
          <p:cNvPr id="274" name="Google Shape;274;g71a5746cc9_5_0"/>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5" name="Google Shape;275;g71a5746cc9_5_0"/>
          <p:cNvSpPr/>
          <p:nvPr/>
        </p:nvSpPr>
        <p:spPr>
          <a:xfrm>
            <a:off x="715558"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6" name="Google Shape;276;g71a5746cc9_5_0"/>
          <p:cNvSpPr txBox="1">
            <a:spLocks noGrp="1"/>
          </p:cNvSpPr>
          <p:nvPr>
            <p:ph type="title"/>
          </p:nvPr>
        </p:nvSpPr>
        <p:spPr>
          <a:xfrm>
            <a:off x="1689100" y="865516"/>
            <a:ext cx="21005700" cy="2286000"/>
          </a:xfrm>
          <a:prstGeom prst="rect">
            <a:avLst/>
          </a:prstGeom>
          <a:noFill/>
          <a:ln>
            <a:noFill/>
          </a:ln>
        </p:spPr>
        <p:txBody>
          <a:bodyPr spcFirstLastPara="1" wrap="square" lIns="50800" tIns="50800" rIns="50800" bIns="50800" anchor="ctr" anchorCtr="0">
            <a:noAutofit/>
          </a:bodyPr>
          <a:lstStyle/>
          <a:p>
            <a:pPr marL="0" lvl="0" indent="0" algn="ctr" rtl="0">
              <a:spcBef>
                <a:spcPts val="0"/>
              </a:spcBef>
              <a:spcAft>
                <a:spcPts val="0"/>
              </a:spcAft>
              <a:buClr>
                <a:schemeClr val="dk1"/>
              </a:buClr>
              <a:buSzPts val="11200"/>
              <a:buFont typeface="Helvetica Neue"/>
              <a:buNone/>
            </a:pPr>
            <a:r>
              <a:rPr lang="en-US" sz="9600" dirty="0">
                <a:solidFill>
                  <a:schemeClr val="dk1"/>
                </a:solidFill>
              </a:rPr>
              <a:t>The Twelve Traditions of NA</a:t>
            </a:r>
            <a:endParaRPr sz="9600" dirty="0"/>
          </a:p>
        </p:txBody>
      </p:sp>
      <p:sp>
        <p:nvSpPr>
          <p:cNvPr id="277" name="Google Shape;277;g71a5746cc9_5_0"/>
          <p:cNvSpPr/>
          <p:nvPr/>
        </p:nvSpPr>
        <p:spPr>
          <a:xfrm>
            <a:off x="2217149" y="2804183"/>
            <a:ext cx="20052916" cy="9760492"/>
          </a:xfrm>
          <a:prstGeom prst="rect">
            <a:avLst/>
          </a:prstGeom>
          <a:noFill/>
          <a:ln>
            <a:noFill/>
          </a:ln>
        </p:spPr>
        <p:txBody>
          <a:bodyPr spcFirstLastPara="1" wrap="square" lIns="0" tIns="0" rIns="0" bIns="0" anchor="ctr" anchorCtr="0">
            <a:noAutofit/>
          </a:bodyPr>
          <a:lstStyle/>
          <a:p>
            <a:pPr lvl="0">
              <a:spcBef>
                <a:spcPts val="1400"/>
              </a:spcBef>
            </a:pPr>
            <a:r>
              <a:rPr lang="en-US" sz="6000" dirty="0">
                <a:solidFill>
                  <a:schemeClr val="dk1"/>
                </a:solidFill>
                <a:latin typeface="Helvetica Neue"/>
                <a:ea typeface="Helvetica Neue"/>
                <a:cs typeface="Helvetica Neue"/>
                <a:sym typeface="Helvetica Neue"/>
              </a:rPr>
              <a:t>	By following these guidelines in our dealings with others, and society at large, we avoid many problems. That is not to say that our Traditions eliminate all problems. We still have to face difficulties as they arise: communication problems, differences of opinion, internal controversies, and troubles with individuals and groups outside the Fellowship. However, when we apply these principles, we avoid some of the pitfalls.</a:t>
            </a:r>
            <a:endParaRPr lang="en-US" sz="6000" dirty="0"/>
          </a:p>
          <a:p>
            <a:pPr lvl="0">
              <a:spcBef>
                <a:spcPts val="1400"/>
              </a:spcBef>
            </a:pPr>
            <a:endParaRPr sz="5400" dirty="0">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DA7D250F-D806-4AE6-9425-B01EA38722CD}"/>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5 of 6</a:t>
            </a:r>
            <a:r>
              <a:rPr lang="en-US" sz="1200" dirty="0"/>
              <a:t> </a:t>
            </a:r>
          </a:p>
        </p:txBody>
      </p:sp>
      <p:sp>
        <p:nvSpPr>
          <p:cNvPr id="7" name="Rectangle 6">
            <a:extLst>
              <a:ext uri="{FF2B5EF4-FFF2-40B4-BE49-F238E27FC236}">
                <a16:creationId xmlns:a16="http://schemas.microsoft.com/office/drawing/2014/main" id="{562BE727-DDAC-4824-AD93-1B31FAFF80BA}"/>
              </a:ext>
            </a:extLst>
          </p:cNvPr>
          <p:cNvSpPr/>
          <p:nvPr/>
        </p:nvSpPr>
        <p:spPr>
          <a:xfrm>
            <a:off x="19199809" y="13333507"/>
            <a:ext cx="5057795" cy="338554"/>
          </a:xfrm>
          <a:prstGeom prst="rect">
            <a:avLst/>
          </a:prstGeom>
        </p:spPr>
        <p:txBody>
          <a:bodyPr wrap="none">
            <a:spAutoFit/>
          </a:bodyPr>
          <a:lstStyle/>
          <a:p>
            <a:r>
              <a:rPr lang="en-US" sz="1600" dirty="0"/>
              <a:t>© 1988 by Narcotics Anonymous World Services, Inc.</a:t>
            </a:r>
          </a:p>
        </p:txBody>
      </p:sp>
    </p:spTree>
    <p:extLst>
      <p:ext uri="{BB962C8B-B14F-4D97-AF65-F5344CB8AC3E}">
        <p14:creationId xmlns:p14="http://schemas.microsoft.com/office/powerpoint/2010/main" val="873559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273"/>
        <p:cNvGrpSpPr/>
        <p:nvPr/>
      </p:nvGrpSpPr>
      <p:grpSpPr>
        <a:xfrm>
          <a:off x="0" y="0"/>
          <a:ext cx="0" cy="0"/>
          <a:chOff x="0" y="0"/>
          <a:chExt cx="0" cy="0"/>
        </a:xfrm>
      </p:grpSpPr>
      <p:sp>
        <p:nvSpPr>
          <p:cNvPr id="274" name="Google Shape;274;g71a5746cc9_5_0"/>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5" name="Google Shape;275;g71a5746cc9_5_0"/>
          <p:cNvSpPr/>
          <p:nvPr/>
        </p:nvSpPr>
        <p:spPr>
          <a:xfrm>
            <a:off x="715558"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76" name="Google Shape;276;g71a5746cc9_5_0"/>
          <p:cNvSpPr txBox="1">
            <a:spLocks noGrp="1"/>
          </p:cNvSpPr>
          <p:nvPr>
            <p:ph type="title"/>
          </p:nvPr>
        </p:nvSpPr>
        <p:spPr>
          <a:xfrm>
            <a:off x="1689100" y="865516"/>
            <a:ext cx="21005700" cy="2286000"/>
          </a:xfrm>
          <a:prstGeom prst="rect">
            <a:avLst/>
          </a:prstGeom>
          <a:noFill/>
          <a:ln>
            <a:noFill/>
          </a:ln>
        </p:spPr>
        <p:txBody>
          <a:bodyPr spcFirstLastPara="1" wrap="square" lIns="50800" tIns="50800" rIns="50800" bIns="50800" anchor="ctr" anchorCtr="0">
            <a:noAutofit/>
          </a:bodyPr>
          <a:lstStyle/>
          <a:p>
            <a:pPr marL="0" lvl="0" indent="0" algn="ctr" rtl="0">
              <a:spcBef>
                <a:spcPts val="0"/>
              </a:spcBef>
              <a:spcAft>
                <a:spcPts val="0"/>
              </a:spcAft>
              <a:buClr>
                <a:schemeClr val="dk1"/>
              </a:buClr>
              <a:buSzPts val="11200"/>
              <a:buFont typeface="Helvetica Neue"/>
              <a:buNone/>
            </a:pPr>
            <a:r>
              <a:rPr lang="en-US" sz="9600" dirty="0">
                <a:solidFill>
                  <a:schemeClr val="dk1"/>
                </a:solidFill>
              </a:rPr>
              <a:t>The Twelve Traditions of NA</a:t>
            </a:r>
            <a:endParaRPr sz="9600" dirty="0"/>
          </a:p>
        </p:txBody>
      </p:sp>
      <p:sp>
        <p:nvSpPr>
          <p:cNvPr id="277" name="Google Shape;277;g71a5746cc9_5_0"/>
          <p:cNvSpPr/>
          <p:nvPr/>
        </p:nvSpPr>
        <p:spPr>
          <a:xfrm>
            <a:off x="2153265" y="2653181"/>
            <a:ext cx="20235680" cy="9760492"/>
          </a:xfrm>
          <a:prstGeom prst="rect">
            <a:avLst/>
          </a:prstGeom>
          <a:noFill/>
          <a:ln>
            <a:noFill/>
          </a:ln>
        </p:spPr>
        <p:txBody>
          <a:bodyPr spcFirstLastPara="1" wrap="square" lIns="0" tIns="0" rIns="0" bIns="0" anchor="ctr" anchorCtr="0">
            <a:noAutofit/>
          </a:bodyPr>
          <a:lstStyle/>
          <a:p>
            <a:pPr lvl="0">
              <a:spcBef>
                <a:spcPts val="1400"/>
              </a:spcBef>
            </a:pPr>
            <a:r>
              <a:rPr lang="en-US" sz="6000" dirty="0">
                <a:solidFill>
                  <a:schemeClr val="dk1"/>
                </a:solidFill>
                <a:latin typeface="Helvetica Neue"/>
                <a:ea typeface="Helvetica Neue"/>
                <a:cs typeface="Helvetica Neue"/>
                <a:sym typeface="Helvetica Neue"/>
              </a:rPr>
              <a:t>	</a:t>
            </a:r>
          </a:p>
          <a:p>
            <a:pPr lvl="0">
              <a:spcBef>
                <a:spcPts val="1400"/>
              </a:spcBef>
            </a:pPr>
            <a:r>
              <a:rPr lang="en-US" sz="6000" dirty="0">
                <a:solidFill>
                  <a:schemeClr val="dk1"/>
                </a:solidFill>
                <a:latin typeface="Helvetica Neue"/>
                <a:ea typeface="Helvetica Neue"/>
                <a:cs typeface="Helvetica Neue"/>
                <a:sym typeface="Helvetica Neue"/>
              </a:rPr>
              <a:t>	Many of our problems are like those that our predecessors had to face. Their hard won experience gave birth to the Traditions, and our own experience has shown that these principles are just as valid today as they were when these Traditions were formulated. Our Traditions protect us from the internal and external forces that could destroy us. They are truly the ties that bind us together. It is only through understanding and application that they work.</a:t>
            </a:r>
            <a:endParaRPr lang="en-US" sz="6000" dirty="0"/>
          </a:p>
          <a:p>
            <a:pPr lvl="0">
              <a:spcBef>
                <a:spcPts val="1400"/>
              </a:spcBef>
            </a:pPr>
            <a:endParaRPr sz="5400" dirty="0">
              <a:latin typeface="Helvetica Neue"/>
              <a:ea typeface="Helvetica Neue"/>
              <a:cs typeface="Helvetica Neue"/>
              <a:sym typeface="Helvetica Neue"/>
            </a:endParaRPr>
          </a:p>
        </p:txBody>
      </p:sp>
      <p:sp>
        <p:nvSpPr>
          <p:cNvPr id="6" name="TextBox 5">
            <a:extLst>
              <a:ext uri="{FF2B5EF4-FFF2-40B4-BE49-F238E27FC236}">
                <a16:creationId xmlns:a16="http://schemas.microsoft.com/office/drawing/2014/main" id="{DA7D250F-D806-4AE6-9425-B01EA38722CD}"/>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6 of 6</a:t>
            </a:r>
            <a:r>
              <a:rPr lang="en-US" sz="1200" dirty="0"/>
              <a:t> </a:t>
            </a:r>
          </a:p>
        </p:txBody>
      </p:sp>
      <p:sp>
        <p:nvSpPr>
          <p:cNvPr id="8" name="Rectangle 7">
            <a:extLst>
              <a:ext uri="{FF2B5EF4-FFF2-40B4-BE49-F238E27FC236}">
                <a16:creationId xmlns:a16="http://schemas.microsoft.com/office/drawing/2014/main" id="{7531F14D-D2DE-4C62-9121-48342C30A790}"/>
              </a:ext>
            </a:extLst>
          </p:cNvPr>
          <p:cNvSpPr/>
          <p:nvPr/>
        </p:nvSpPr>
        <p:spPr>
          <a:xfrm>
            <a:off x="19199809" y="13333507"/>
            <a:ext cx="5057795" cy="338554"/>
          </a:xfrm>
          <a:prstGeom prst="rect">
            <a:avLst/>
          </a:prstGeom>
        </p:spPr>
        <p:txBody>
          <a:bodyPr wrap="none">
            <a:spAutoFit/>
          </a:bodyPr>
          <a:lstStyle/>
          <a:p>
            <a:r>
              <a:rPr lang="en-US" sz="1600" dirty="0"/>
              <a:t>© 1988 by Narcotics Anonymous World Services, Inc.</a:t>
            </a:r>
          </a:p>
        </p:txBody>
      </p:sp>
    </p:spTree>
    <p:extLst>
      <p:ext uri="{BB962C8B-B14F-4D97-AF65-F5344CB8AC3E}">
        <p14:creationId xmlns:p14="http://schemas.microsoft.com/office/powerpoint/2010/main" val="235720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DAF8"/>
        </a:solidFill>
        <a:effectLst/>
      </p:bgPr>
    </p:bg>
    <p:spTree>
      <p:nvGrpSpPr>
        <p:cNvPr id="1" name="Shape 466"/>
        <p:cNvGrpSpPr/>
        <p:nvPr/>
      </p:nvGrpSpPr>
      <p:grpSpPr>
        <a:xfrm>
          <a:off x="0" y="0"/>
          <a:ext cx="0" cy="0"/>
          <a:chOff x="0" y="0"/>
          <a:chExt cx="0" cy="0"/>
        </a:xfrm>
      </p:grpSpPr>
      <p:sp>
        <p:nvSpPr>
          <p:cNvPr id="467" name="Google Shape;467;g71f8c93592_1_18"/>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68" name="Google Shape;468;g71f8c93592_1_18"/>
          <p:cNvSpPr/>
          <p:nvPr/>
        </p:nvSpPr>
        <p:spPr>
          <a:xfrm>
            <a:off x="715558"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69" name="Google Shape;469;g71f8c93592_1_18"/>
          <p:cNvSpPr txBox="1">
            <a:spLocks noGrp="1"/>
          </p:cNvSpPr>
          <p:nvPr>
            <p:ph type="title"/>
          </p:nvPr>
        </p:nvSpPr>
        <p:spPr>
          <a:xfrm>
            <a:off x="1689100" y="997335"/>
            <a:ext cx="21005700" cy="2286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000000"/>
              </a:buClr>
              <a:buSzPts val="11200"/>
              <a:buFont typeface="Helvetica Neue"/>
              <a:buNone/>
            </a:pPr>
            <a:r>
              <a:rPr lang="en-US"/>
              <a:t>NA Literature</a:t>
            </a:r>
            <a:endParaRPr/>
          </a:p>
        </p:txBody>
      </p:sp>
      <p:sp>
        <p:nvSpPr>
          <p:cNvPr id="470" name="Google Shape;470;g71f8c93592_1_18"/>
          <p:cNvSpPr txBox="1"/>
          <p:nvPr/>
        </p:nvSpPr>
        <p:spPr>
          <a:xfrm>
            <a:off x="2098275" y="3573150"/>
            <a:ext cx="11343600" cy="7083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4800">
                <a:latin typeface="Helvetica Neue"/>
                <a:ea typeface="Helvetica Neue"/>
                <a:cs typeface="Helvetica Neue"/>
                <a:sym typeface="Helvetica Neue"/>
              </a:rPr>
              <a:t>Available Online:</a:t>
            </a:r>
            <a:endParaRPr sz="4800">
              <a:latin typeface="Helvetica Neue"/>
              <a:ea typeface="Helvetica Neue"/>
              <a:cs typeface="Helvetica Neue"/>
              <a:sym typeface="Helvetica Neue"/>
            </a:endParaRPr>
          </a:p>
          <a:p>
            <a:pPr marL="457200" lvl="0" indent="-533400" algn="l" rtl="0">
              <a:spcBef>
                <a:spcPts val="0"/>
              </a:spcBef>
              <a:spcAft>
                <a:spcPts val="0"/>
              </a:spcAft>
              <a:buSzPts val="4800"/>
              <a:buFont typeface="Helvetica Neue"/>
              <a:buChar char="-"/>
            </a:pPr>
            <a:r>
              <a:rPr lang="en-US" sz="4800">
                <a:latin typeface="Helvetica Neue"/>
                <a:ea typeface="Helvetica Neue"/>
                <a:cs typeface="Helvetica Neue"/>
                <a:sym typeface="Helvetica Neue"/>
              </a:rPr>
              <a:t>All pamphlets</a:t>
            </a:r>
            <a:endParaRPr sz="4800">
              <a:latin typeface="Helvetica Neue"/>
              <a:ea typeface="Helvetica Neue"/>
              <a:cs typeface="Helvetica Neue"/>
              <a:sym typeface="Helvetica Neue"/>
            </a:endParaRPr>
          </a:p>
          <a:p>
            <a:pPr marL="457200" lvl="0" indent="-533400" algn="l" rtl="0">
              <a:spcBef>
                <a:spcPts val="0"/>
              </a:spcBef>
              <a:spcAft>
                <a:spcPts val="0"/>
              </a:spcAft>
              <a:buSzPts val="4800"/>
              <a:buFont typeface="Helvetica Neue"/>
              <a:buChar char="-"/>
            </a:pPr>
            <a:r>
              <a:rPr lang="en-US" sz="4800">
                <a:latin typeface="Helvetica Neue"/>
                <a:ea typeface="Helvetica Neue"/>
                <a:cs typeface="Helvetica Neue"/>
                <a:sym typeface="Helvetica Neue"/>
              </a:rPr>
              <a:t>Booklets</a:t>
            </a:r>
            <a:endParaRPr sz="4800">
              <a:latin typeface="Helvetica Neue"/>
              <a:ea typeface="Helvetica Neue"/>
              <a:cs typeface="Helvetica Neue"/>
              <a:sym typeface="Helvetica Neue"/>
            </a:endParaRPr>
          </a:p>
          <a:p>
            <a:pPr marL="457200" lvl="0" indent="-533400" algn="l" rtl="0">
              <a:spcBef>
                <a:spcPts val="0"/>
              </a:spcBef>
              <a:spcAft>
                <a:spcPts val="0"/>
              </a:spcAft>
              <a:buSzPts val="4800"/>
              <a:buFont typeface="Helvetica Neue"/>
              <a:buChar char="-"/>
            </a:pPr>
            <a:r>
              <a:rPr lang="en-US" sz="4800">
                <a:latin typeface="Helvetica Neue"/>
                <a:ea typeface="Helvetica Neue"/>
                <a:cs typeface="Helvetica Neue"/>
                <a:sym typeface="Helvetica Neue"/>
              </a:rPr>
              <a:t>Readings</a:t>
            </a:r>
            <a:endParaRPr sz="4800">
              <a:latin typeface="Helvetica Neue"/>
              <a:ea typeface="Helvetica Neue"/>
              <a:cs typeface="Helvetica Neue"/>
              <a:sym typeface="Helvetica Neue"/>
            </a:endParaRPr>
          </a:p>
          <a:p>
            <a:pPr marL="457200" lvl="0" indent="-533400" algn="l" rtl="0">
              <a:spcBef>
                <a:spcPts val="0"/>
              </a:spcBef>
              <a:spcAft>
                <a:spcPts val="0"/>
              </a:spcAft>
              <a:buSzPts val="4800"/>
              <a:buFont typeface="Helvetica Neue"/>
              <a:buChar char="-"/>
            </a:pPr>
            <a:r>
              <a:rPr lang="en-US" sz="4800">
                <a:latin typeface="Helvetica Neue"/>
                <a:ea typeface="Helvetica Neue"/>
                <a:cs typeface="Helvetica Neue"/>
                <a:sym typeface="Helvetica Neue"/>
              </a:rPr>
              <a:t>Audio version of Basic Text</a:t>
            </a:r>
            <a:endParaRPr sz="4800">
              <a:latin typeface="Helvetica Neue"/>
              <a:ea typeface="Helvetica Neue"/>
              <a:cs typeface="Helvetica Neue"/>
              <a:sym typeface="Helvetica Neue"/>
            </a:endParaRPr>
          </a:p>
          <a:p>
            <a:pPr marL="0" lvl="0" indent="0" algn="l" rtl="0">
              <a:spcBef>
                <a:spcPts val="0"/>
              </a:spcBef>
              <a:spcAft>
                <a:spcPts val="0"/>
              </a:spcAft>
              <a:buNone/>
            </a:pPr>
            <a:endParaRPr sz="4800">
              <a:latin typeface="Helvetica Neue"/>
              <a:ea typeface="Helvetica Neue"/>
              <a:cs typeface="Helvetica Neue"/>
              <a:sym typeface="Helvetica Neue"/>
            </a:endParaRPr>
          </a:p>
          <a:p>
            <a:pPr marL="0" lvl="0" indent="0" algn="l" rtl="0">
              <a:spcBef>
                <a:spcPts val="0"/>
              </a:spcBef>
              <a:spcAft>
                <a:spcPts val="0"/>
              </a:spcAft>
              <a:buNone/>
            </a:pPr>
            <a:r>
              <a:rPr lang="en-US" sz="4800" u="sng">
                <a:latin typeface="Helvetica Neue"/>
                <a:ea typeface="Helvetica Neue"/>
                <a:cs typeface="Helvetica Neue"/>
                <a:sym typeface="Helvetica Neue"/>
                <a:hlinkClick r:id="rId3"/>
              </a:rPr>
              <a:t>https://na.org/?ID=literature</a:t>
            </a:r>
            <a:endParaRPr sz="4800">
              <a:latin typeface="Helvetica Neue"/>
              <a:ea typeface="Helvetica Neue"/>
              <a:cs typeface="Helvetica Neue"/>
              <a:sym typeface="Helvetica Neue"/>
            </a:endParaRPr>
          </a:p>
          <a:p>
            <a:pPr marL="0" lvl="0" indent="0" algn="l" rtl="0">
              <a:spcBef>
                <a:spcPts val="0"/>
              </a:spcBef>
              <a:spcAft>
                <a:spcPts val="0"/>
              </a:spcAft>
              <a:buNone/>
            </a:pPr>
            <a:endParaRPr sz="4800">
              <a:highlight>
                <a:srgbClr val="FFFFFF"/>
              </a:highlight>
              <a:latin typeface="Helvetica Neue"/>
              <a:ea typeface="Helvetica Neue"/>
              <a:cs typeface="Helvetica Neue"/>
              <a:sym typeface="Helvetica Neue"/>
            </a:endParaRPr>
          </a:p>
        </p:txBody>
      </p:sp>
      <p:pic>
        <p:nvPicPr>
          <p:cNvPr id="471" name="Google Shape;471;g71f8c93592_1_18"/>
          <p:cNvPicPr preferRelativeResize="0"/>
          <p:nvPr/>
        </p:nvPicPr>
        <p:blipFill>
          <a:blip r:embed="rId4">
            <a:alphaModFix/>
          </a:blip>
          <a:stretch>
            <a:fillRect/>
          </a:stretch>
        </p:blipFill>
        <p:spPr>
          <a:xfrm>
            <a:off x="13441875" y="6800783"/>
            <a:ext cx="6049750" cy="4960795"/>
          </a:xfrm>
          <a:prstGeom prst="rect">
            <a:avLst/>
          </a:prstGeom>
          <a:noFill/>
          <a:ln>
            <a:noFill/>
          </a:ln>
        </p:spPr>
      </p:pic>
      <p:pic>
        <p:nvPicPr>
          <p:cNvPr id="472" name="Google Shape;472;g71f8c93592_1_18"/>
          <p:cNvPicPr preferRelativeResize="0"/>
          <p:nvPr/>
        </p:nvPicPr>
        <p:blipFill>
          <a:blip r:embed="rId5">
            <a:alphaModFix/>
          </a:blip>
          <a:stretch>
            <a:fillRect/>
          </a:stretch>
        </p:blipFill>
        <p:spPr>
          <a:xfrm>
            <a:off x="16926150" y="6765775"/>
            <a:ext cx="6339925" cy="608632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333"/>
        <p:cNvGrpSpPr/>
        <p:nvPr/>
      </p:nvGrpSpPr>
      <p:grpSpPr>
        <a:xfrm>
          <a:off x="0" y="0"/>
          <a:ext cx="0" cy="0"/>
          <a:chOff x="0" y="0"/>
          <a:chExt cx="0" cy="0"/>
        </a:xfrm>
      </p:grpSpPr>
      <p:sp>
        <p:nvSpPr>
          <p:cNvPr id="334" name="Google Shape;334;g81a03ccff0_1_37"/>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35" name="Google Shape;335;g81a03ccff0_1_37"/>
          <p:cNvSpPr/>
          <p:nvPr/>
        </p:nvSpPr>
        <p:spPr>
          <a:xfrm>
            <a:off x="715558"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36" name="Google Shape;336;g81a03ccff0_1_37"/>
          <p:cNvSpPr txBox="1">
            <a:spLocks noGrp="1"/>
          </p:cNvSpPr>
          <p:nvPr>
            <p:ph type="title"/>
          </p:nvPr>
        </p:nvSpPr>
        <p:spPr>
          <a:xfrm>
            <a:off x="1689100" y="865516"/>
            <a:ext cx="21005700" cy="2286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000000"/>
              </a:buClr>
              <a:buSzPts val="11200"/>
              <a:buFont typeface="Helvetica Neue"/>
              <a:buNone/>
            </a:pPr>
            <a:r>
              <a:rPr lang="en-US"/>
              <a:t>We Do Recover</a:t>
            </a:r>
            <a:endParaRPr/>
          </a:p>
        </p:txBody>
      </p:sp>
      <p:sp>
        <p:nvSpPr>
          <p:cNvPr id="337" name="Google Shape;337;g81a03ccff0_1_37"/>
          <p:cNvSpPr/>
          <p:nvPr/>
        </p:nvSpPr>
        <p:spPr>
          <a:xfrm>
            <a:off x="1689100" y="2610700"/>
            <a:ext cx="21005700" cy="9871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1400"/>
              </a:spcBef>
              <a:spcAft>
                <a:spcPts val="0"/>
              </a:spcAft>
              <a:buNone/>
            </a:pPr>
            <a:r>
              <a:rPr lang="en-US" sz="6000" dirty="0">
                <a:latin typeface="Helvetica Neue"/>
                <a:ea typeface="Helvetica Neue"/>
                <a:cs typeface="Helvetica Neue"/>
                <a:sym typeface="Helvetica Neue"/>
              </a:rPr>
              <a:t>	When at the end of the road we find that we can no longer function as a human being, either with or without drugs, we all face the same dilemma. What is there left to do? There seems to be this alternative: either go on as best we can to the bitter ends—jails, institutions or death—or find a new way to live. In years gone by, very few addicts ever had this last choice. Those who are addicted today are more fortunate. For the first time in man’s entire history, a simple way has been proving itself in the lives of many addicts. It is available to us all. This is a simple spiritual—not religious—program, known as Narcotics Anonymous.</a:t>
            </a:r>
            <a:endParaRPr sz="2800" b="0" i="0" u="none" strike="noStrike" cap="none" dirty="0">
              <a:solidFill>
                <a:srgbClr val="000000"/>
              </a:solidFill>
              <a:latin typeface="Arial"/>
              <a:ea typeface="Arial"/>
              <a:cs typeface="Arial"/>
              <a:sym typeface="Arial"/>
            </a:endParaRPr>
          </a:p>
        </p:txBody>
      </p:sp>
      <p:sp>
        <p:nvSpPr>
          <p:cNvPr id="6" name="Rectangle 5">
            <a:extLst>
              <a:ext uri="{FF2B5EF4-FFF2-40B4-BE49-F238E27FC236}">
                <a16:creationId xmlns:a16="http://schemas.microsoft.com/office/drawing/2014/main" id="{B17E9CC4-311A-4F57-BB5E-CC530E6680C8}"/>
              </a:ext>
            </a:extLst>
          </p:cNvPr>
          <p:cNvSpPr/>
          <p:nvPr/>
        </p:nvSpPr>
        <p:spPr>
          <a:xfrm>
            <a:off x="19192189" y="13352867"/>
            <a:ext cx="5057795" cy="338554"/>
          </a:xfrm>
          <a:prstGeom prst="rect">
            <a:avLst/>
          </a:prstGeom>
        </p:spPr>
        <p:txBody>
          <a:bodyPr wrap="none">
            <a:spAutoFit/>
          </a:bodyPr>
          <a:lstStyle/>
          <a:p>
            <a:r>
              <a:rPr lang="en-US" sz="1600" dirty="0"/>
              <a:t>© 1986 by Narcotics Anonymous World Services, Inc.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Shape 503"/>
        <p:cNvGrpSpPr/>
        <p:nvPr/>
      </p:nvGrpSpPr>
      <p:grpSpPr>
        <a:xfrm>
          <a:off x="0" y="0"/>
          <a:ext cx="0" cy="0"/>
          <a:chOff x="0" y="0"/>
          <a:chExt cx="0" cy="0"/>
        </a:xfrm>
      </p:grpSpPr>
      <p:sp>
        <p:nvSpPr>
          <p:cNvPr id="504" name="Google Shape;504;p27"/>
          <p:cNvSpPr/>
          <p:nvPr/>
        </p:nvSpPr>
        <p:spPr>
          <a:xfrm>
            <a:off x="250149" y="370041"/>
            <a:ext cx="23883702" cy="12975918"/>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5" name="Google Shape;505;p27"/>
          <p:cNvSpPr/>
          <p:nvPr/>
        </p:nvSpPr>
        <p:spPr>
          <a:xfrm>
            <a:off x="715558" y="863788"/>
            <a:ext cx="22952886" cy="11988424"/>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506" name="Google Shape;506;p27"/>
          <p:cNvSpPr txBox="1">
            <a:spLocks noGrp="1"/>
          </p:cNvSpPr>
          <p:nvPr>
            <p:ph type="title"/>
          </p:nvPr>
        </p:nvSpPr>
        <p:spPr>
          <a:xfrm>
            <a:off x="1929768" y="4989191"/>
            <a:ext cx="21005801" cy="228600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1200"/>
              <a:buFont typeface="Helvetica Neue"/>
              <a:buNone/>
            </a:pPr>
            <a:r>
              <a:rPr lang="en-US" sz="11200" b="0" i="0" u="none" strike="noStrike" cap="none" dirty="0">
                <a:solidFill>
                  <a:srgbClr val="000000"/>
                </a:solidFill>
                <a:latin typeface="Helvetica Neue"/>
                <a:ea typeface="Helvetica Neue"/>
                <a:cs typeface="Helvetica Neue"/>
                <a:sym typeface="Helvetica Neue"/>
              </a:rPr>
              <a:t>Just for Today Medi</a:t>
            </a:r>
            <a:r>
              <a:rPr lang="en-US" dirty="0"/>
              <a:t>tation</a:t>
            </a:r>
            <a:endParaRPr dirty="0"/>
          </a:p>
        </p:txBody>
      </p:sp>
      <p:sp>
        <p:nvSpPr>
          <p:cNvPr id="507" name="Google Shape;507;p27"/>
          <p:cNvSpPr txBox="1"/>
          <p:nvPr/>
        </p:nvSpPr>
        <p:spPr>
          <a:xfrm>
            <a:off x="1929768" y="4118528"/>
            <a:ext cx="21005801" cy="1122321"/>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0"/>
              </a:spcBef>
              <a:spcAft>
                <a:spcPts val="0"/>
              </a:spcAft>
              <a:buClr>
                <a:srgbClr val="000000"/>
              </a:buClr>
              <a:buSzPts val="5500"/>
              <a:buFont typeface="Helvetica Neue Light"/>
              <a:buNone/>
            </a:pPr>
            <a:r>
              <a:rPr lang="en-US" sz="5500" b="0" i="0" u="none" strike="noStrike" cap="none" dirty="0">
                <a:solidFill>
                  <a:srgbClr val="000000"/>
                </a:solidFill>
                <a:latin typeface="Helvetica Neue Light"/>
                <a:ea typeface="Helvetica Neue Light"/>
                <a:cs typeface="Helvetica Neue Light"/>
                <a:sym typeface="Helvetica Neue Light"/>
              </a:rPr>
              <a:t>Who wants to read…</a:t>
            </a:r>
            <a:endParaRPr sz="1400" b="0" i="0" u="none" strike="noStrike" cap="none" dirty="0">
              <a:solidFill>
                <a:srgbClr val="000000"/>
              </a:solidFill>
              <a:latin typeface="Arial"/>
              <a:ea typeface="Arial"/>
              <a:cs typeface="Arial"/>
              <a:sym typeface="Arial"/>
            </a:endParaRPr>
          </a:p>
        </p:txBody>
      </p:sp>
      <p:sp>
        <p:nvSpPr>
          <p:cNvPr id="508" name="Google Shape;508;p27"/>
          <p:cNvSpPr txBox="1"/>
          <p:nvPr/>
        </p:nvSpPr>
        <p:spPr>
          <a:xfrm>
            <a:off x="1689100" y="7047066"/>
            <a:ext cx="21005700" cy="1972800"/>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0"/>
              </a:spcBef>
              <a:spcAft>
                <a:spcPts val="0"/>
              </a:spcAft>
              <a:buClr>
                <a:srgbClr val="000000"/>
              </a:buClr>
              <a:buSzPts val="4200"/>
              <a:buFont typeface="Helvetica Neue Light"/>
              <a:buNone/>
            </a:pPr>
            <a:r>
              <a:rPr lang="en-US" sz="4200" dirty="0">
                <a:latin typeface="Helvetica Neue Light"/>
                <a:ea typeface="Helvetica Neue Light"/>
                <a:cs typeface="Helvetica Neue Light"/>
                <a:sym typeface="Helvetica Neue Light"/>
              </a:rPr>
              <a:t>Just for Today</a:t>
            </a:r>
            <a:r>
              <a:rPr lang="en-US" sz="4200" b="0" i="0" u="none" strike="noStrike" cap="none" dirty="0">
                <a:solidFill>
                  <a:srgbClr val="000000"/>
                </a:solidFill>
                <a:latin typeface="Helvetica Neue Light"/>
                <a:ea typeface="Helvetica Neue Light"/>
                <a:cs typeface="Helvetica Neue Light"/>
                <a:sym typeface="Helvetica Neue Light"/>
              </a:rPr>
              <a:t> here: </a:t>
            </a:r>
            <a:r>
              <a:rPr lang="en-US" sz="4200" b="0" i="0" u="sng" strike="noStrike" cap="none" dirty="0">
                <a:solidFill>
                  <a:srgbClr val="000000"/>
                </a:solidFill>
                <a:latin typeface="Helvetica Neue Light"/>
                <a:ea typeface="Helvetica Neue Light"/>
                <a:cs typeface="Helvetica Neue Light"/>
                <a:sym typeface="Helvetica Neue Light"/>
                <a:hlinkClick r:id="rId3"/>
              </a:rPr>
              <a:t>https://jftna.org/jft/</a:t>
            </a:r>
            <a:endParaRPr dirty="0"/>
          </a:p>
        </p:txBody>
      </p:sp>
    </p:spTree>
    <p:extLst>
      <p:ext uri="{BB962C8B-B14F-4D97-AF65-F5344CB8AC3E}">
        <p14:creationId xmlns:p14="http://schemas.microsoft.com/office/powerpoint/2010/main" val="3831339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4" descr="9.png"/>
          <p:cNvPicPr preferRelativeResize="0"/>
          <p:nvPr/>
        </p:nvPicPr>
        <p:blipFill rotWithShape="1">
          <a:blip r:embed="rId3">
            <a:alphaModFix/>
          </a:blip>
          <a:srcRect/>
          <a:stretch/>
        </p:blipFill>
        <p:spPr>
          <a:xfrm>
            <a:off x="2462913" y="3047999"/>
            <a:ext cx="3810001" cy="7620001"/>
          </a:xfrm>
          <a:prstGeom prst="rect">
            <a:avLst/>
          </a:prstGeom>
          <a:noFill/>
          <a:ln>
            <a:noFill/>
          </a:ln>
        </p:spPr>
      </p:pic>
      <p:pic>
        <p:nvPicPr>
          <p:cNvPr id="359" name="Google Shape;359;p14" descr="8.png"/>
          <p:cNvPicPr preferRelativeResize="0"/>
          <p:nvPr/>
        </p:nvPicPr>
        <p:blipFill rotWithShape="1">
          <a:blip r:embed="rId4">
            <a:alphaModFix/>
          </a:blip>
          <a:srcRect/>
          <a:stretch/>
        </p:blipFill>
        <p:spPr>
          <a:xfrm>
            <a:off x="2843913" y="3047999"/>
            <a:ext cx="3810001" cy="7620001"/>
          </a:xfrm>
          <a:prstGeom prst="rect">
            <a:avLst/>
          </a:prstGeom>
          <a:noFill/>
          <a:ln>
            <a:noFill/>
          </a:ln>
        </p:spPr>
      </p:pic>
      <p:pic>
        <p:nvPicPr>
          <p:cNvPr id="360" name="Google Shape;360;p14" descr="7.png"/>
          <p:cNvPicPr preferRelativeResize="0"/>
          <p:nvPr/>
        </p:nvPicPr>
        <p:blipFill rotWithShape="1">
          <a:blip r:embed="rId5">
            <a:alphaModFix/>
          </a:blip>
          <a:srcRect/>
          <a:stretch/>
        </p:blipFill>
        <p:spPr>
          <a:xfrm>
            <a:off x="3224913" y="3047999"/>
            <a:ext cx="3810001" cy="7620001"/>
          </a:xfrm>
          <a:prstGeom prst="rect">
            <a:avLst/>
          </a:prstGeom>
          <a:noFill/>
          <a:ln>
            <a:noFill/>
          </a:ln>
        </p:spPr>
      </p:pic>
      <p:pic>
        <p:nvPicPr>
          <p:cNvPr id="361" name="Google Shape;361;p14" descr="6.png"/>
          <p:cNvPicPr preferRelativeResize="0"/>
          <p:nvPr/>
        </p:nvPicPr>
        <p:blipFill rotWithShape="1">
          <a:blip r:embed="rId6">
            <a:alphaModFix/>
          </a:blip>
          <a:srcRect/>
          <a:stretch/>
        </p:blipFill>
        <p:spPr>
          <a:xfrm>
            <a:off x="3605913" y="3047999"/>
            <a:ext cx="3810001" cy="7620001"/>
          </a:xfrm>
          <a:prstGeom prst="rect">
            <a:avLst/>
          </a:prstGeom>
          <a:noFill/>
          <a:ln>
            <a:noFill/>
          </a:ln>
        </p:spPr>
      </p:pic>
      <p:pic>
        <p:nvPicPr>
          <p:cNvPr id="362" name="Google Shape;362;p14" descr="5.png"/>
          <p:cNvPicPr preferRelativeResize="0"/>
          <p:nvPr/>
        </p:nvPicPr>
        <p:blipFill rotWithShape="1">
          <a:blip r:embed="rId7">
            <a:alphaModFix/>
          </a:blip>
          <a:srcRect/>
          <a:stretch/>
        </p:blipFill>
        <p:spPr>
          <a:xfrm>
            <a:off x="3986913" y="3047999"/>
            <a:ext cx="3810001" cy="7620001"/>
          </a:xfrm>
          <a:prstGeom prst="rect">
            <a:avLst/>
          </a:prstGeom>
          <a:noFill/>
          <a:ln>
            <a:noFill/>
          </a:ln>
        </p:spPr>
      </p:pic>
      <p:pic>
        <p:nvPicPr>
          <p:cNvPr id="363" name="Google Shape;363;p14" descr="4.png"/>
          <p:cNvPicPr preferRelativeResize="0"/>
          <p:nvPr/>
        </p:nvPicPr>
        <p:blipFill rotWithShape="1">
          <a:blip r:embed="rId8">
            <a:alphaModFix/>
          </a:blip>
          <a:srcRect/>
          <a:stretch/>
        </p:blipFill>
        <p:spPr>
          <a:xfrm>
            <a:off x="4367913" y="3047999"/>
            <a:ext cx="3810001" cy="7620001"/>
          </a:xfrm>
          <a:prstGeom prst="rect">
            <a:avLst/>
          </a:prstGeom>
          <a:noFill/>
          <a:ln>
            <a:noFill/>
          </a:ln>
        </p:spPr>
      </p:pic>
      <p:pic>
        <p:nvPicPr>
          <p:cNvPr id="364" name="Google Shape;364;p14" descr="3.png"/>
          <p:cNvPicPr preferRelativeResize="0"/>
          <p:nvPr/>
        </p:nvPicPr>
        <p:blipFill rotWithShape="1">
          <a:blip r:embed="rId9">
            <a:alphaModFix/>
          </a:blip>
          <a:srcRect/>
          <a:stretch/>
        </p:blipFill>
        <p:spPr>
          <a:xfrm>
            <a:off x="4748913" y="3047999"/>
            <a:ext cx="3810001" cy="7620001"/>
          </a:xfrm>
          <a:prstGeom prst="rect">
            <a:avLst/>
          </a:prstGeom>
          <a:noFill/>
          <a:ln>
            <a:noFill/>
          </a:ln>
        </p:spPr>
      </p:pic>
      <p:pic>
        <p:nvPicPr>
          <p:cNvPr id="365" name="Google Shape;365;p14" descr="2.png"/>
          <p:cNvPicPr preferRelativeResize="0"/>
          <p:nvPr/>
        </p:nvPicPr>
        <p:blipFill rotWithShape="1">
          <a:blip r:embed="rId10">
            <a:alphaModFix/>
          </a:blip>
          <a:srcRect/>
          <a:stretch/>
        </p:blipFill>
        <p:spPr>
          <a:xfrm>
            <a:off x="5129913" y="3047999"/>
            <a:ext cx="3810001" cy="7620001"/>
          </a:xfrm>
          <a:prstGeom prst="rect">
            <a:avLst/>
          </a:prstGeom>
          <a:noFill/>
          <a:ln>
            <a:noFill/>
          </a:ln>
        </p:spPr>
      </p:pic>
      <p:pic>
        <p:nvPicPr>
          <p:cNvPr id="366" name="Google Shape;366;p14" descr="1.png"/>
          <p:cNvPicPr preferRelativeResize="0"/>
          <p:nvPr/>
        </p:nvPicPr>
        <p:blipFill rotWithShape="1">
          <a:blip r:embed="rId11">
            <a:alphaModFix/>
          </a:blip>
          <a:srcRect/>
          <a:stretch/>
        </p:blipFill>
        <p:spPr>
          <a:xfrm>
            <a:off x="5510913" y="3047999"/>
            <a:ext cx="3810001" cy="7620001"/>
          </a:xfrm>
          <a:prstGeom prst="rect">
            <a:avLst/>
          </a:prstGeom>
          <a:noFill/>
          <a:ln>
            <a:noFill/>
          </a:ln>
        </p:spPr>
      </p:pic>
      <p:sp>
        <p:nvSpPr>
          <p:cNvPr id="367" name="Google Shape;367;p14"/>
          <p:cNvSpPr txBox="1">
            <a:spLocks noGrp="1"/>
          </p:cNvSpPr>
          <p:nvPr>
            <p:ph type="title" idx="4294967295"/>
          </p:nvPr>
        </p:nvSpPr>
        <p:spPr>
          <a:xfrm>
            <a:off x="11567312" y="5714999"/>
            <a:ext cx="10963951" cy="228600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1200"/>
              <a:buFont typeface="Helvetica Neue"/>
              <a:buNone/>
            </a:pPr>
            <a:r>
              <a:rPr lang="en-US" sz="11200" b="0" i="0" u="none" strike="noStrike" cap="none">
                <a:solidFill>
                  <a:srgbClr val="000000"/>
                </a:solidFill>
                <a:latin typeface="Helvetica Neue"/>
                <a:ea typeface="Helvetica Neue"/>
                <a:cs typeface="Helvetica Neue"/>
                <a:sym typeface="Helvetica Neue"/>
              </a:rPr>
              <a:t>Key </a:t>
            </a:r>
            <a:r>
              <a:rPr lang="en-US" sz="11200" b="0" i="0" u="none" strike="noStrike" cap="none">
                <a:solidFill>
                  <a:srgbClr val="000000"/>
                </a:solidFill>
                <a:latin typeface="Helvetica Neue"/>
                <a:ea typeface="Helvetica Neue"/>
                <a:cs typeface="Helvetica Neue"/>
                <a:sym typeface="Helvetica Neue"/>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textRoundtripDataId="0"/>
                  </a:ext>
                </a:extLst>
              </a:rPr>
              <a:t>Tags</a:t>
            </a:r>
            <a:endParaRPr/>
          </a:p>
        </p:txBody>
      </p:sp>
      <p:sp>
        <p:nvSpPr>
          <p:cNvPr id="368" name="Google Shape;368;p14"/>
          <p:cNvSpPr txBox="1"/>
          <p:nvPr/>
        </p:nvSpPr>
        <p:spPr>
          <a:xfrm>
            <a:off x="12416967" y="4876739"/>
            <a:ext cx="9264641" cy="1122320"/>
          </a:xfrm>
          <a:prstGeom prst="rect">
            <a:avLst/>
          </a:prstGeom>
          <a:noFill/>
          <a:ln>
            <a:noFill/>
          </a:ln>
        </p:spPr>
        <p:txBody>
          <a:bodyPr spcFirstLastPara="1" wrap="square" lIns="50800" tIns="50800" rIns="50800" bIns="50800" anchor="ctr" anchorCtr="0">
            <a:normAutofit/>
          </a:bodyPr>
          <a:lstStyle/>
          <a:p>
            <a:pPr marL="0" marR="0" lvl="0" indent="0" algn="ctr" rtl="0">
              <a:lnSpc>
                <a:spcPct val="100000"/>
              </a:lnSpc>
              <a:spcBef>
                <a:spcPts val="0"/>
              </a:spcBef>
              <a:spcAft>
                <a:spcPts val="0"/>
              </a:spcAft>
              <a:buClr>
                <a:srgbClr val="000000"/>
              </a:buClr>
              <a:buSzPts val="5500"/>
              <a:buFont typeface="Helvetica Neue Light"/>
              <a:buNone/>
            </a:pPr>
            <a:r>
              <a:rPr lang="en-US" sz="5500" b="0" i="0" u="none" strike="noStrike" cap="none">
                <a:solidFill>
                  <a:srgbClr val="000000"/>
                </a:solidFill>
                <a:latin typeface="Helvetica Neue Light"/>
                <a:ea typeface="Helvetica Neue Light"/>
                <a:cs typeface="Helvetica Neue Light"/>
                <a:sym typeface="Helvetica Neue Light"/>
              </a:rPr>
              <a:t>Who wants to hand out…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15"/>
          <p:cNvSpPr txBox="1"/>
          <p:nvPr/>
        </p:nvSpPr>
        <p:spPr>
          <a:xfrm>
            <a:off x="15665384" y="5292089"/>
            <a:ext cx="7430771" cy="31318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24 hours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Coming Back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Here for First 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0"/>
              <a:buFont typeface="Helvetica Neue"/>
              <a:buNone/>
            </a:pPr>
            <a:r>
              <a:rPr lang="en-US" sz="5000">
                <a:latin typeface="Helvetica Neue"/>
                <a:ea typeface="Helvetica Neue"/>
                <a:cs typeface="Helvetica Neue"/>
                <a:sym typeface="Helvetica Neue"/>
              </a:rPr>
              <a:t>Desire to Stop Using</a:t>
            </a:r>
            <a:endParaRPr sz="1400" b="0" i="0" u="none" strike="noStrike" cap="none">
              <a:solidFill>
                <a:srgbClr val="000000"/>
              </a:solidFill>
              <a:latin typeface="Arial"/>
              <a:ea typeface="Arial"/>
              <a:cs typeface="Arial"/>
              <a:sym typeface="Arial"/>
            </a:endParaRPr>
          </a:p>
        </p:txBody>
      </p:sp>
      <p:pic>
        <p:nvPicPr>
          <p:cNvPr id="374" name="Google Shape;374;p15" descr="1.png"/>
          <p:cNvPicPr preferRelativeResize="0"/>
          <p:nvPr/>
        </p:nvPicPr>
        <p:blipFill rotWithShape="1">
          <a:blip r:embed="rId3">
            <a:alphaModFix/>
          </a:blip>
          <a:srcRect/>
          <a:stretch/>
        </p:blipFill>
        <p:spPr>
          <a:xfrm>
            <a:off x="10287000" y="3048000"/>
            <a:ext cx="3810001" cy="7620001"/>
          </a:xfrm>
          <a:prstGeom prst="rect">
            <a:avLst/>
          </a:prstGeom>
          <a:noFill/>
          <a:ln>
            <a:noFill/>
          </a:ln>
        </p:spPr>
      </p:pic>
      <p:sp>
        <p:nvSpPr>
          <p:cNvPr id="375" name="Google Shape;375;p15"/>
          <p:cNvSpPr txBox="1"/>
          <p:nvPr/>
        </p:nvSpPr>
        <p:spPr>
          <a:xfrm>
            <a:off x="6186000" y="504875"/>
            <a:ext cx="12012000" cy="216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000" b="1">
                <a:latin typeface="Helvetica Neue"/>
                <a:ea typeface="Helvetica Neue"/>
                <a:cs typeface="Helvetica Neue"/>
                <a:sym typeface="Helvetica Neue"/>
              </a:rPr>
              <a:t>Any Newcomers?</a:t>
            </a:r>
            <a:endParaRPr sz="6000" b="1">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6"/>
          <p:cNvSpPr txBox="1"/>
          <p:nvPr/>
        </p:nvSpPr>
        <p:spPr>
          <a:xfrm>
            <a:off x="17730086" y="6435089"/>
            <a:ext cx="3301366" cy="8458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Thirty Days</a:t>
            </a:r>
            <a:endParaRPr sz="1400" b="0" i="0" u="none" strike="noStrike" cap="none">
              <a:solidFill>
                <a:srgbClr val="000000"/>
              </a:solidFill>
              <a:latin typeface="Arial"/>
              <a:ea typeface="Arial"/>
              <a:cs typeface="Arial"/>
              <a:sym typeface="Arial"/>
            </a:endParaRPr>
          </a:p>
        </p:txBody>
      </p:sp>
      <p:pic>
        <p:nvPicPr>
          <p:cNvPr id="381" name="Google Shape;381;p16" descr="2.png"/>
          <p:cNvPicPr preferRelativeResize="0"/>
          <p:nvPr/>
        </p:nvPicPr>
        <p:blipFill rotWithShape="1">
          <a:blip r:embed="rId3">
            <a:alphaModFix/>
          </a:blip>
          <a:srcRect/>
          <a:stretch/>
        </p:blipFill>
        <p:spPr>
          <a:xfrm>
            <a:off x="10286999" y="3048000"/>
            <a:ext cx="3810001" cy="7620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7"/>
          <p:cNvSpPr txBox="1"/>
          <p:nvPr/>
        </p:nvSpPr>
        <p:spPr>
          <a:xfrm>
            <a:off x="17824383" y="6435089"/>
            <a:ext cx="3112771" cy="8458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Sixty Days</a:t>
            </a:r>
            <a:endParaRPr sz="1400" b="0" i="0" u="none" strike="noStrike" cap="none">
              <a:solidFill>
                <a:srgbClr val="000000"/>
              </a:solidFill>
              <a:latin typeface="Arial"/>
              <a:ea typeface="Arial"/>
              <a:cs typeface="Arial"/>
              <a:sym typeface="Arial"/>
            </a:endParaRPr>
          </a:p>
        </p:txBody>
      </p:sp>
      <p:pic>
        <p:nvPicPr>
          <p:cNvPr id="387" name="Google Shape;387;p17" descr="3.png"/>
          <p:cNvPicPr preferRelativeResize="0"/>
          <p:nvPr/>
        </p:nvPicPr>
        <p:blipFill rotWithShape="1">
          <a:blip r:embed="rId3">
            <a:alphaModFix/>
          </a:blip>
          <a:srcRect/>
          <a:stretch/>
        </p:blipFill>
        <p:spPr>
          <a:xfrm>
            <a:off x="10286999" y="3047999"/>
            <a:ext cx="3810001" cy="76200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18"/>
          <p:cNvSpPr txBox="1"/>
          <p:nvPr/>
        </p:nvSpPr>
        <p:spPr>
          <a:xfrm>
            <a:off x="17618327" y="6435089"/>
            <a:ext cx="3524886" cy="8458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Ninety Days</a:t>
            </a:r>
            <a:endParaRPr sz="1400" b="0" i="0" u="none" strike="noStrike" cap="none">
              <a:solidFill>
                <a:srgbClr val="000000"/>
              </a:solidFill>
              <a:latin typeface="Arial"/>
              <a:ea typeface="Arial"/>
              <a:cs typeface="Arial"/>
              <a:sym typeface="Arial"/>
            </a:endParaRPr>
          </a:p>
        </p:txBody>
      </p:sp>
      <p:pic>
        <p:nvPicPr>
          <p:cNvPr id="393" name="Google Shape;393;p18" descr="4.png"/>
          <p:cNvPicPr preferRelativeResize="0"/>
          <p:nvPr/>
        </p:nvPicPr>
        <p:blipFill rotWithShape="1">
          <a:blip r:embed="rId3">
            <a:alphaModFix/>
          </a:blip>
          <a:srcRect/>
          <a:stretch/>
        </p:blipFill>
        <p:spPr>
          <a:xfrm>
            <a:off x="10286999" y="3047999"/>
            <a:ext cx="3810001" cy="76200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txBox="1"/>
          <p:nvPr/>
        </p:nvSpPr>
        <p:spPr>
          <a:xfrm>
            <a:off x="17724053" y="6435089"/>
            <a:ext cx="3313431" cy="8458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Six Months</a:t>
            </a:r>
            <a:endParaRPr sz="1400" b="0" i="0" u="none" strike="noStrike" cap="none">
              <a:solidFill>
                <a:srgbClr val="000000"/>
              </a:solidFill>
              <a:latin typeface="Arial"/>
              <a:ea typeface="Arial"/>
              <a:cs typeface="Arial"/>
              <a:sym typeface="Arial"/>
            </a:endParaRPr>
          </a:p>
        </p:txBody>
      </p:sp>
      <p:pic>
        <p:nvPicPr>
          <p:cNvPr id="399" name="Google Shape;399;p19" descr="5.png"/>
          <p:cNvPicPr preferRelativeResize="0"/>
          <p:nvPr/>
        </p:nvPicPr>
        <p:blipFill rotWithShape="1">
          <a:blip r:embed="rId3">
            <a:alphaModFix/>
          </a:blip>
          <a:srcRect/>
          <a:stretch/>
        </p:blipFill>
        <p:spPr>
          <a:xfrm>
            <a:off x="10287000" y="3048000"/>
            <a:ext cx="3810001" cy="76200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0"/>
          <p:cNvSpPr txBox="1"/>
          <p:nvPr/>
        </p:nvSpPr>
        <p:spPr>
          <a:xfrm>
            <a:off x="17517995" y="6435089"/>
            <a:ext cx="3725546" cy="8458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Nine Months</a:t>
            </a:r>
            <a:endParaRPr sz="1400" b="0" i="0" u="none" strike="noStrike" cap="none">
              <a:solidFill>
                <a:srgbClr val="000000"/>
              </a:solidFill>
              <a:latin typeface="Arial"/>
              <a:ea typeface="Arial"/>
              <a:cs typeface="Arial"/>
              <a:sym typeface="Arial"/>
            </a:endParaRPr>
          </a:p>
        </p:txBody>
      </p:sp>
      <p:pic>
        <p:nvPicPr>
          <p:cNvPr id="405" name="Google Shape;405;p20" descr="6.png"/>
          <p:cNvPicPr preferRelativeResize="0"/>
          <p:nvPr/>
        </p:nvPicPr>
        <p:blipFill rotWithShape="1">
          <a:blip r:embed="rId3">
            <a:alphaModFix/>
          </a:blip>
          <a:srcRect/>
          <a:stretch/>
        </p:blipFill>
        <p:spPr>
          <a:xfrm>
            <a:off x="10287000" y="3047999"/>
            <a:ext cx="3810001" cy="76200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1"/>
          <p:cNvSpPr txBox="1"/>
          <p:nvPr/>
        </p:nvSpPr>
        <p:spPr>
          <a:xfrm>
            <a:off x="18029806" y="6435089"/>
            <a:ext cx="2701926" cy="8458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One Year</a:t>
            </a:r>
            <a:endParaRPr sz="1400" b="0" i="0" u="none" strike="noStrike" cap="none">
              <a:solidFill>
                <a:srgbClr val="000000"/>
              </a:solidFill>
              <a:latin typeface="Arial"/>
              <a:ea typeface="Arial"/>
              <a:cs typeface="Arial"/>
              <a:sym typeface="Arial"/>
            </a:endParaRPr>
          </a:p>
        </p:txBody>
      </p:sp>
      <p:pic>
        <p:nvPicPr>
          <p:cNvPr id="411" name="Google Shape;411;p21" descr="7.png"/>
          <p:cNvPicPr preferRelativeResize="0"/>
          <p:nvPr/>
        </p:nvPicPr>
        <p:blipFill rotWithShape="1">
          <a:blip r:embed="rId3">
            <a:alphaModFix/>
          </a:blip>
          <a:srcRect/>
          <a:stretch/>
        </p:blipFill>
        <p:spPr>
          <a:xfrm>
            <a:off x="10286999" y="3048000"/>
            <a:ext cx="3810001" cy="7620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Shape 457"/>
        <p:cNvGrpSpPr/>
        <p:nvPr/>
      </p:nvGrpSpPr>
      <p:grpSpPr>
        <a:xfrm>
          <a:off x="0" y="0"/>
          <a:ext cx="0" cy="0"/>
          <a:chOff x="0" y="0"/>
          <a:chExt cx="0" cy="0"/>
        </a:xfrm>
      </p:grpSpPr>
      <p:sp>
        <p:nvSpPr>
          <p:cNvPr id="458" name="Google Shape;458;g71e0cd6bfc_0_41"/>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59" name="Google Shape;459;g71e0cd6bfc_0_41"/>
          <p:cNvSpPr/>
          <p:nvPr/>
        </p:nvSpPr>
        <p:spPr>
          <a:xfrm>
            <a:off x="715558"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460" name="Google Shape;460;g71e0cd6bfc_0_41"/>
          <p:cNvSpPr txBox="1">
            <a:spLocks noGrp="1"/>
          </p:cNvSpPr>
          <p:nvPr>
            <p:ph type="title"/>
          </p:nvPr>
        </p:nvSpPr>
        <p:spPr>
          <a:xfrm>
            <a:off x="1689100" y="997335"/>
            <a:ext cx="21005700" cy="2286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000000"/>
              </a:buClr>
              <a:buSzPts val="11200"/>
              <a:buFont typeface="Helvetica Neue"/>
              <a:buNone/>
            </a:pPr>
            <a:r>
              <a:rPr lang="en-US"/>
              <a:t>7th Tradition</a:t>
            </a:r>
            <a:endParaRPr/>
          </a:p>
        </p:txBody>
      </p:sp>
      <p:sp>
        <p:nvSpPr>
          <p:cNvPr id="461" name="Google Shape;461;g71e0cd6bfc_0_41"/>
          <p:cNvSpPr txBox="1"/>
          <p:nvPr/>
        </p:nvSpPr>
        <p:spPr>
          <a:xfrm>
            <a:off x="6473950" y="3930775"/>
            <a:ext cx="11343600" cy="468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a:latin typeface="Helvetica Neue"/>
                <a:ea typeface="Helvetica Neue"/>
                <a:cs typeface="Helvetica Neue"/>
                <a:sym typeface="Helvetica Neue"/>
              </a:rPr>
              <a:t>“Every NA group ought to be fully self-supporting, declining outside contributions.”</a:t>
            </a:r>
            <a:endParaRPr sz="4800">
              <a:latin typeface="Helvetica Neue"/>
              <a:ea typeface="Helvetica Neue"/>
              <a:cs typeface="Helvetica Neue"/>
              <a:sym typeface="Helvetica Neue"/>
            </a:endParaRPr>
          </a:p>
        </p:txBody>
      </p:sp>
      <p:sp>
        <p:nvSpPr>
          <p:cNvPr id="462" name="Google Shape;462;g71e0cd6bfc_0_41"/>
          <p:cNvSpPr txBox="1"/>
          <p:nvPr/>
        </p:nvSpPr>
        <p:spPr>
          <a:xfrm>
            <a:off x="6520250" y="8767150"/>
            <a:ext cx="11343600" cy="273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i="1">
                <a:latin typeface="Helvetica Neue"/>
                <a:ea typeface="Helvetica Neue"/>
                <a:cs typeface="Helvetica Neue"/>
                <a:sym typeface="Helvetica Neue"/>
              </a:rPr>
              <a:t>NAWS link </a:t>
            </a:r>
            <a:r>
              <a:rPr lang="en-US" sz="4800" i="1" u="sng">
                <a:latin typeface="Helvetica Neue"/>
                <a:ea typeface="Helvetica Neue"/>
                <a:cs typeface="Helvetica Neue"/>
                <a:sym typeface="Helvetica Neue"/>
                <a:hlinkClick r:id="rId3"/>
              </a:rPr>
              <a:t>https://www.na.org/?ID=contribute-now</a:t>
            </a:r>
            <a:endParaRPr sz="4800" i="1">
              <a:latin typeface="Helvetica Neue"/>
              <a:ea typeface="Helvetica Neue"/>
              <a:cs typeface="Helvetica Neue"/>
              <a:sym typeface="Helvetica Neue"/>
            </a:endParaRPr>
          </a:p>
        </p:txBody>
      </p:sp>
    </p:spTree>
    <p:extLst>
      <p:ext uri="{BB962C8B-B14F-4D97-AF65-F5344CB8AC3E}">
        <p14:creationId xmlns:p14="http://schemas.microsoft.com/office/powerpoint/2010/main" val="125699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22"/>
          <p:cNvSpPr txBox="1"/>
          <p:nvPr/>
        </p:nvSpPr>
        <p:spPr>
          <a:xfrm>
            <a:off x="16923953" y="6435089"/>
            <a:ext cx="4913631" cy="8458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Eighteen Months</a:t>
            </a:r>
            <a:endParaRPr sz="1400" b="0" i="0" u="none" strike="noStrike" cap="none">
              <a:solidFill>
                <a:srgbClr val="000000"/>
              </a:solidFill>
              <a:latin typeface="Arial"/>
              <a:ea typeface="Arial"/>
              <a:cs typeface="Arial"/>
              <a:sym typeface="Arial"/>
            </a:endParaRPr>
          </a:p>
        </p:txBody>
      </p:sp>
      <p:pic>
        <p:nvPicPr>
          <p:cNvPr id="417" name="Google Shape;417;p22" descr="8.png"/>
          <p:cNvPicPr preferRelativeResize="0"/>
          <p:nvPr/>
        </p:nvPicPr>
        <p:blipFill rotWithShape="1">
          <a:blip r:embed="rId3">
            <a:alphaModFix/>
          </a:blip>
          <a:srcRect/>
          <a:stretch/>
        </p:blipFill>
        <p:spPr>
          <a:xfrm>
            <a:off x="10287000" y="3048000"/>
            <a:ext cx="3810001" cy="76200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3"/>
          <p:cNvSpPr txBox="1"/>
          <p:nvPr/>
        </p:nvSpPr>
        <p:spPr>
          <a:xfrm>
            <a:off x="17336069" y="6435089"/>
            <a:ext cx="4089401" cy="8458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Multiple Years</a:t>
            </a:r>
            <a:endParaRPr sz="1400" b="0" i="0" u="none" strike="noStrike" cap="none">
              <a:solidFill>
                <a:srgbClr val="000000"/>
              </a:solidFill>
              <a:latin typeface="Arial"/>
              <a:ea typeface="Arial"/>
              <a:cs typeface="Arial"/>
              <a:sym typeface="Arial"/>
            </a:endParaRPr>
          </a:p>
        </p:txBody>
      </p:sp>
      <p:pic>
        <p:nvPicPr>
          <p:cNvPr id="423" name="Google Shape;423;p23" descr="9.png"/>
          <p:cNvPicPr preferRelativeResize="0"/>
          <p:nvPr/>
        </p:nvPicPr>
        <p:blipFill rotWithShape="1">
          <a:blip r:embed="rId3">
            <a:alphaModFix/>
          </a:blip>
          <a:srcRect/>
          <a:stretch/>
        </p:blipFill>
        <p:spPr>
          <a:xfrm>
            <a:off x="10287000" y="3048000"/>
            <a:ext cx="3810001" cy="76200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24"/>
          <p:cNvSpPr txBox="1"/>
          <p:nvPr/>
        </p:nvSpPr>
        <p:spPr>
          <a:xfrm>
            <a:off x="15665384" y="5292089"/>
            <a:ext cx="7430771" cy="3131822"/>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24 hours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Coming Back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Here for First Time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0"/>
              <a:buFont typeface="Helvetica Neue"/>
              <a:buNone/>
            </a:pPr>
            <a:r>
              <a:rPr lang="en-US" sz="5000">
                <a:latin typeface="Helvetica Neue"/>
                <a:ea typeface="Helvetica Neue"/>
                <a:cs typeface="Helvetica Neue"/>
                <a:sym typeface="Helvetica Neue"/>
              </a:rPr>
              <a:t>Desire to Stop Using</a:t>
            </a:r>
            <a:endParaRPr sz="1400" b="0" i="0" u="none" strike="noStrike" cap="none">
              <a:solidFill>
                <a:srgbClr val="000000"/>
              </a:solidFill>
              <a:latin typeface="Arial"/>
              <a:ea typeface="Arial"/>
              <a:cs typeface="Arial"/>
              <a:sym typeface="Arial"/>
            </a:endParaRPr>
          </a:p>
        </p:txBody>
      </p:sp>
      <p:pic>
        <p:nvPicPr>
          <p:cNvPr id="429" name="Google Shape;429;p24" descr="1.png"/>
          <p:cNvPicPr preferRelativeResize="0"/>
          <p:nvPr/>
        </p:nvPicPr>
        <p:blipFill rotWithShape="1">
          <a:blip r:embed="rId3">
            <a:alphaModFix/>
          </a:blip>
          <a:srcRect/>
          <a:stretch/>
        </p:blipFill>
        <p:spPr>
          <a:xfrm>
            <a:off x="10287000" y="3048000"/>
            <a:ext cx="3810000" cy="7620000"/>
          </a:xfrm>
          <a:prstGeom prst="rect">
            <a:avLst/>
          </a:prstGeom>
          <a:noFill/>
          <a:ln>
            <a:noFill/>
          </a:ln>
        </p:spPr>
      </p:pic>
      <p:sp>
        <p:nvSpPr>
          <p:cNvPr id="430" name="Google Shape;430;p24"/>
          <p:cNvSpPr txBox="1"/>
          <p:nvPr/>
        </p:nvSpPr>
        <p:spPr>
          <a:xfrm>
            <a:off x="16435638" y="4326316"/>
            <a:ext cx="5890261" cy="845821"/>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5000"/>
              <a:buFont typeface="Helvetica Neue"/>
              <a:buNone/>
            </a:pPr>
            <a:r>
              <a:rPr lang="en-US" sz="5000" b="0" i="0" u="none" strike="noStrike" cap="none">
                <a:solidFill>
                  <a:srgbClr val="000000"/>
                </a:solidFill>
                <a:latin typeface="Helvetica Neue"/>
                <a:ea typeface="Helvetica Neue"/>
                <a:cs typeface="Helvetica Neue"/>
                <a:sym typeface="Helvetica Neue"/>
              </a:rPr>
              <a:t>One more time for…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Google Shape;435;p25" descr="9.png"/>
          <p:cNvPicPr preferRelativeResize="0"/>
          <p:nvPr/>
        </p:nvPicPr>
        <p:blipFill rotWithShape="1">
          <a:blip r:embed="rId3">
            <a:alphaModFix/>
          </a:blip>
          <a:srcRect/>
          <a:stretch/>
        </p:blipFill>
        <p:spPr>
          <a:xfrm>
            <a:off x="2462913" y="3048000"/>
            <a:ext cx="3810001" cy="7620000"/>
          </a:xfrm>
          <a:prstGeom prst="rect">
            <a:avLst/>
          </a:prstGeom>
          <a:noFill/>
          <a:ln>
            <a:noFill/>
          </a:ln>
        </p:spPr>
      </p:pic>
      <p:pic>
        <p:nvPicPr>
          <p:cNvPr id="436" name="Google Shape;436;p25" descr="8.png"/>
          <p:cNvPicPr preferRelativeResize="0"/>
          <p:nvPr/>
        </p:nvPicPr>
        <p:blipFill rotWithShape="1">
          <a:blip r:embed="rId4">
            <a:alphaModFix/>
          </a:blip>
          <a:srcRect/>
          <a:stretch/>
        </p:blipFill>
        <p:spPr>
          <a:xfrm>
            <a:off x="2843913" y="3048000"/>
            <a:ext cx="3810001" cy="7620000"/>
          </a:xfrm>
          <a:prstGeom prst="rect">
            <a:avLst/>
          </a:prstGeom>
          <a:noFill/>
          <a:ln>
            <a:noFill/>
          </a:ln>
        </p:spPr>
      </p:pic>
      <p:pic>
        <p:nvPicPr>
          <p:cNvPr id="437" name="Google Shape;437;p25" descr="7.png"/>
          <p:cNvPicPr preferRelativeResize="0"/>
          <p:nvPr/>
        </p:nvPicPr>
        <p:blipFill rotWithShape="1">
          <a:blip r:embed="rId5">
            <a:alphaModFix/>
          </a:blip>
          <a:srcRect/>
          <a:stretch/>
        </p:blipFill>
        <p:spPr>
          <a:xfrm>
            <a:off x="3224913" y="3048000"/>
            <a:ext cx="3810001" cy="7620000"/>
          </a:xfrm>
          <a:prstGeom prst="rect">
            <a:avLst/>
          </a:prstGeom>
          <a:noFill/>
          <a:ln>
            <a:noFill/>
          </a:ln>
        </p:spPr>
      </p:pic>
      <p:pic>
        <p:nvPicPr>
          <p:cNvPr id="438" name="Google Shape;438;p25" descr="6.png"/>
          <p:cNvPicPr preferRelativeResize="0"/>
          <p:nvPr/>
        </p:nvPicPr>
        <p:blipFill rotWithShape="1">
          <a:blip r:embed="rId6">
            <a:alphaModFix/>
          </a:blip>
          <a:srcRect/>
          <a:stretch/>
        </p:blipFill>
        <p:spPr>
          <a:xfrm>
            <a:off x="3605913" y="3048000"/>
            <a:ext cx="3810001" cy="7620000"/>
          </a:xfrm>
          <a:prstGeom prst="rect">
            <a:avLst/>
          </a:prstGeom>
          <a:noFill/>
          <a:ln>
            <a:noFill/>
          </a:ln>
        </p:spPr>
      </p:pic>
      <p:pic>
        <p:nvPicPr>
          <p:cNvPr id="439" name="Google Shape;439;p25" descr="5.png"/>
          <p:cNvPicPr preferRelativeResize="0"/>
          <p:nvPr/>
        </p:nvPicPr>
        <p:blipFill rotWithShape="1">
          <a:blip r:embed="rId7">
            <a:alphaModFix/>
          </a:blip>
          <a:srcRect/>
          <a:stretch/>
        </p:blipFill>
        <p:spPr>
          <a:xfrm>
            <a:off x="3986913" y="3048000"/>
            <a:ext cx="3810001" cy="7620000"/>
          </a:xfrm>
          <a:prstGeom prst="rect">
            <a:avLst/>
          </a:prstGeom>
          <a:noFill/>
          <a:ln>
            <a:noFill/>
          </a:ln>
        </p:spPr>
      </p:pic>
      <p:pic>
        <p:nvPicPr>
          <p:cNvPr id="440" name="Google Shape;440;p25" descr="4.png"/>
          <p:cNvPicPr preferRelativeResize="0"/>
          <p:nvPr/>
        </p:nvPicPr>
        <p:blipFill rotWithShape="1">
          <a:blip r:embed="rId8">
            <a:alphaModFix/>
          </a:blip>
          <a:srcRect/>
          <a:stretch/>
        </p:blipFill>
        <p:spPr>
          <a:xfrm>
            <a:off x="4367913" y="3048000"/>
            <a:ext cx="3810001" cy="7620000"/>
          </a:xfrm>
          <a:prstGeom prst="rect">
            <a:avLst/>
          </a:prstGeom>
          <a:noFill/>
          <a:ln>
            <a:noFill/>
          </a:ln>
        </p:spPr>
      </p:pic>
      <p:pic>
        <p:nvPicPr>
          <p:cNvPr id="441" name="Google Shape;441;p25" descr="3.png"/>
          <p:cNvPicPr preferRelativeResize="0"/>
          <p:nvPr/>
        </p:nvPicPr>
        <p:blipFill rotWithShape="1">
          <a:blip r:embed="rId9">
            <a:alphaModFix/>
          </a:blip>
          <a:srcRect/>
          <a:stretch/>
        </p:blipFill>
        <p:spPr>
          <a:xfrm>
            <a:off x="4748913" y="3048000"/>
            <a:ext cx="3810001" cy="7620000"/>
          </a:xfrm>
          <a:prstGeom prst="rect">
            <a:avLst/>
          </a:prstGeom>
          <a:noFill/>
          <a:ln>
            <a:noFill/>
          </a:ln>
        </p:spPr>
      </p:pic>
      <p:pic>
        <p:nvPicPr>
          <p:cNvPr id="442" name="Google Shape;442;p25" descr="2.png"/>
          <p:cNvPicPr preferRelativeResize="0"/>
          <p:nvPr/>
        </p:nvPicPr>
        <p:blipFill rotWithShape="1">
          <a:blip r:embed="rId10">
            <a:alphaModFix/>
          </a:blip>
          <a:srcRect/>
          <a:stretch/>
        </p:blipFill>
        <p:spPr>
          <a:xfrm>
            <a:off x="5129913" y="3048000"/>
            <a:ext cx="3810001" cy="7620000"/>
          </a:xfrm>
          <a:prstGeom prst="rect">
            <a:avLst/>
          </a:prstGeom>
          <a:noFill/>
          <a:ln>
            <a:noFill/>
          </a:ln>
        </p:spPr>
      </p:pic>
      <p:pic>
        <p:nvPicPr>
          <p:cNvPr id="443" name="Google Shape;443;p25" descr="1.png"/>
          <p:cNvPicPr preferRelativeResize="0"/>
          <p:nvPr/>
        </p:nvPicPr>
        <p:blipFill rotWithShape="1">
          <a:blip r:embed="rId11">
            <a:alphaModFix/>
          </a:blip>
          <a:srcRect/>
          <a:stretch/>
        </p:blipFill>
        <p:spPr>
          <a:xfrm>
            <a:off x="5510913" y="3048000"/>
            <a:ext cx="3810001" cy="7620000"/>
          </a:xfrm>
          <a:prstGeom prst="rect">
            <a:avLst/>
          </a:prstGeom>
          <a:noFill/>
          <a:ln>
            <a:noFill/>
          </a:ln>
        </p:spPr>
      </p:pic>
      <p:sp>
        <p:nvSpPr>
          <p:cNvPr id="444" name="Google Shape;444;p25"/>
          <p:cNvSpPr txBox="1"/>
          <p:nvPr/>
        </p:nvSpPr>
        <p:spPr>
          <a:xfrm>
            <a:off x="12001397" y="4671495"/>
            <a:ext cx="10409820" cy="4373010"/>
          </a:xfrm>
          <a:prstGeom prst="rect">
            <a:avLst/>
          </a:prstGeom>
          <a:noFill/>
          <a:ln>
            <a:noFill/>
          </a:ln>
        </p:spPr>
        <p:txBody>
          <a:bodyPr spcFirstLastPara="1" wrap="square" lIns="50800" tIns="50800" rIns="50800" bIns="50800" anchor="ctr" anchorCtr="0">
            <a:spAutoFit/>
          </a:bodyPr>
          <a:lstStyle/>
          <a:p>
            <a:pPr marL="0" marR="0" lvl="0" indent="0" algn="ctr" rtl="0">
              <a:lnSpc>
                <a:spcPct val="100000"/>
              </a:lnSpc>
              <a:spcBef>
                <a:spcPts val="0"/>
              </a:spcBef>
              <a:spcAft>
                <a:spcPts val="0"/>
              </a:spcAft>
              <a:buClr>
                <a:srgbClr val="000000"/>
              </a:buClr>
              <a:buSzPts val="9200"/>
              <a:buFont typeface="Helvetica Neue"/>
              <a:buNone/>
            </a:pPr>
            <a:r>
              <a:rPr lang="en-US" sz="9200" b="0" i="0" u="none" strike="noStrike" cap="none">
                <a:solidFill>
                  <a:srgbClr val="000000"/>
                </a:solidFill>
                <a:latin typeface="Helvetica Neue"/>
                <a:ea typeface="Helvetica Neue"/>
                <a:cs typeface="Helvetica Neue"/>
                <a:sym typeface="Helvetica Neue"/>
              </a:rPr>
              <a:t>Give Your Higher Power a Round of Applause!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Shape 349"/>
        <p:cNvGrpSpPr/>
        <p:nvPr/>
      </p:nvGrpSpPr>
      <p:grpSpPr>
        <a:xfrm>
          <a:off x="0" y="0"/>
          <a:ext cx="0" cy="0"/>
          <a:chOff x="0" y="0"/>
          <a:chExt cx="0" cy="0"/>
        </a:xfrm>
      </p:grpSpPr>
      <p:sp>
        <p:nvSpPr>
          <p:cNvPr id="350" name="Google Shape;350;g81a03ccff0_1_58"/>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51" name="Google Shape;351;g81a03ccff0_1_58"/>
          <p:cNvSpPr/>
          <p:nvPr/>
        </p:nvSpPr>
        <p:spPr>
          <a:xfrm>
            <a:off x="715558"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52" name="Google Shape;352;g81a03ccff0_1_58"/>
          <p:cNvSpPr txBox="1">
            <a:spLocks noGrp="1"/>
          </p:cNvSpPr>
          <p:nvPr>
            <p:ph type="title"/>
          </p:nvPr>
        </p:nvSpPr>
        <p:spPr>
          <a:xfrm>
            <a:off x="1689100" y="865516"/>
            <a:ext cx="21005700" cy="2286000"/>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000000"/>
              </a:buClr>
              <a:buSzPts val="11200"/>
              <a:buFont typeface="Helvetica Neue"/>
              <a:buNone/>
            </a:pPr>
            <a:r>
              <a:rPr lang="en-US"/>
              <a:t>Just for Today</a:t>
            </a:r>
            <a:endParaRPr/>
          </a:p>
        </p:txBody>
      </p:sp>
      <p:sp>
        <p:nvSpPr>
          <p:cNvPr id="353" name="Google Shape;353;g81a03ccff0_1_58"/>
          <p:cNvSpPr/>
          <p:nvPr/>
        </p:nvSpPr>
        <p:spPr>
          <a:xfrm>
            <a:off x="1503260" y="2008516"/>
            <a:ext cx="21377377" cy="98718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3000"/>
              </a:spcBef>
              <a:spcAft>
                <a:spcPts val="0"/>
              </a:spcAft>
              <a:buNone/>
            </a:pPr>
            <a:r>
              <a:rPr lang="en-US" sz="4800" dirty="0">
                <a:latin typeface="Helvetica Neue"/>
                <a:ea typeface="Helvetica Neue"/>
                <a:cs typeface="Helvetica Neue"/>
                <a:sym typeface="Helvetica Neue"/>
              </a:rPr>
              <a:t>Tell yourself:</a:t>
            </a:r>
            <a:endParaRPr sz="4800" dirty="0">
              <a:latin typeface="Helvetica Neue"/>
              <a:ea typeface="Helvetica Neue"/>
              <a:cs typeface="Helvetica Neue"/>
              <a:sym typeface="Helvetica Neue"/>
            </a:endParaRPr>
          </a:p>
          <a:p>
            <a:pPr marL="0" marR="0" lvl="0" indent="0" algn="l" rtl="0">
              <a:lnSpc>
                <a:spcPct val="100000"/>
              </a:lnSpc>
              <a:spcBef>
                <a:spcPts val="3000"/>
              </a:spcBef>
              <a:spcAft>
                <a:spcPts val="0"/>
              </a:spcAft>
              <a:buNone/>
            </a:pPr>
            <a:r>
              <a:rPr lang="en-US" sz="4800" b="1" dirty="0">
                <a:latin typeface="Helvetica Neue"/>
                <a:ea typeface="Helvetica Neue"/>
                <a:cs typeface="Helvetica Neue"/>
                <a:sym typeface="Helvetica Neue"/>
              </a:rPr>
              <a:t>JUST FOR TODAY</a:t>
            </a:r>
            <a:r>
              <a:rPr lang="en-US" sz="4800" dirty="0">
                <a:latin typeface="Helvetica Neue"/>
                <a:ea typeface="Helvetica Neue"/>
                <a:cs typeface="Helvetica Neue"/>
                <a:sym typeface="Helvetica Neue"/>
              </a:rPr>
              <a:t> my thoughts will be on my recovery, living and enjoying life without the use of drugs.</a:t>
            </a:r>
            <a:endParaRPr sz="4800" dirty="0">
              <a:latin typeface="Helvetica Neue"/>
              <a:ea typeface="Helvetica Neue"/>
              <a:cs typeface="Helvetica Neue"/>
              <a:sym typeface="Helvetica Neue"/>
            </a:endParaRPr>
          </a:p>
          <a:p>
            <a:pPr marL="0" marR="0" lvl="0" indent="0" algn="l" rtl="0">
              <a:lnSpc>
                <a:spcPct val="100000"/>
              </a:lnSpc>
              <a:spcBef>
                <a:spcPts val="3000"/>
              </a:spcBef>
              <a:spcAft>
                <a:spcPts val="0"/>
              </a:spcAft>
              <a:buNone/>
            </a:pPr>
            <a:r>
              <a:rPr lang="en-US" sz="4800" b="1" dirty="0">
                <a:latin typeface="Helvetica Neue"/>
                <a:ea typeface="Helvetica Neue"/>
                <a:cs typeface="Helvetica Neue"/>
                <a:sym typeface="Helvetica Neue"/>
              </a:rPr>
              <a:t>JUST FOR TODAY</a:t>
            </a:r>
            <a:r>
              <a:rPr lang="en-US" sz="4800" dirty="0">
                <a:latin typeface="Helvetica Neue"/>
                <a:ea typeface="Helvetica Neue"/>
                <a:cs typeface="Helvetica Neue"/>
                <a:sym typeface="Helvetica Neue"/>
              </a:rPr>
              <a:t> I will have faith in someone in NA who believes in me and wants to help me in my recovery.</a:t>
            </a:r>
            <a:endParaRPr sz="4800" dirty="0">
              <a:latin typeface="Helvetica Neue"/>
              <a:ea typeface="Helvetica Neue"/>
              <a:cs typeface="Helvetica Neue"/>
              <a:sym typeface="Helvetica Neue"/>
            </a:endParaRPr>
          </a:p>
          <a:p>
            <a:pPr marL="0" marR="0" lvl="0" indent="0" algn="l" rtl="0">
              <a:lnSpc>
                <a:spcPct val="100000"/>
              </a:lnSpc>
              <a:spcBef>
                <a:spcPts val="3000"/>
              </a:spcBef>
              <a:spcAft>
                <a:spcPts val="0"/>
              </a:spcAft>
              <a:buNone/>
            </a:pPr>
            <a:r>
              <a:rPr lang="en-US" sz="4800" b="1" dirty="0">
                <a:latin typeface="Helvetica Neue"/>
                <a:ea typeface="Helvetica Neue"/>
                <a:cs typeface="Helvetica Neue"/>
                <a:sym typeface="Helvetica Neue"/>
              </a:rPr>
              <a:t>JUST FOR TODAY</a:t>
            </a:r>
            <a:r>
              <a:rPr lang="en-US" sz="4800" dirty="0">
                <a:latin typeface="Helvetica Neue"/>
                <a:ea typeface="Helvetica Neue"/>
                <a:cs typeface="Helvetica Neue"/>
                <a:sym typeface="Helvetica Neue"/>
              </a:rPr>
              <a:t> I will have a program. I will try to follow it to the best of my ability.</a:t>
            </a:r>
            <a:endParaRPr sz="4800" dirty="0">
              <a:latin typeface="Helvetica Neue"/>
              <a:ea typeface="Helvetica Neue"/>
              <a:cs typeface="Helvetica Neue"/>
              <a:sym typeface="Helvetica Neue"/>
            </a:endParaRPr>
          </a:p>
          <a:p>
            <a:pPr marL="0" marR="0" lvl="0" indent="0" algn="l" rtl="0">
              <a:lnSpc>
                <a:spcPct val="100000"/>
              </a:lnSpc>
              <a:spcBef>
                <a:spcPts val="3000"/>
              </a:spcBef>
              <a:spcAft>
                <a:spcPts val="0"/>
              </a:spcAft>
              <a:buNone/>
            </a:pPr>
            <a:r>
              <a:rPr lang="en-US" sz="4800" b="1" dirty="0">
                <a:latin typeface="Helvetica Neue"/>
                <a:ea typeface="Helvetica Neue"/>
                <a:cs typeface="Helvetica Neue"/>
                <a:sym typeface="Helvetica Neue"/>
              </a:rPr>
              <a:t>JUST FOR TODAY</a:t>
            </a:r>
            <a:r>
              <a:rPr lang="en-US" sz="4800" dirty="0">
                <a:latin typeface="Helvetica Neue"/>
                <a:ea typeface="Helvetica Neue"/>
                <a:cs typeface="Helvetica Neue"/>
                <a:sym typeface="Helvetica Neue"/>
              </a:rPr>
              <a:t>, through NA, I will try to get a better perspective on my life.</a:t>
            </a:r>
            <a:endParaRPr sz="4800" dirty="0">
              <a:latin typeface="Helvetica Neue"/>
              <a:ea typeface="Helvetica Neue"/>
              <a:cs typeface="Helvetica Neue"/>
              <a:sym typeface="Helvetica Neue"/>
            </a:endParaRPr>
          </a:p>
          <a:p>
            <a:pPr marL="0" marR="0" lvl="0" indent="0" algn="l" rtl="0">
              <a:lnSpc>
                <a:spcPct val="100000"/>
              </a:lnSpc>
              <a:spcBef>
                <a:spcPts val="3000"/>
              </a:spcBef>
              <a:spcAft>
                <a:spcPts val="0"/>
              </a:spcAft>
              <a:buNone/>
            </a:pPr>
            <a:r>
              <a:rPr lang="en-US" sz="4800" b="1" dirty="0">
                <a:latin typeface="Helvetica Neue"/>
                <a:ea typeface="Helvetica Neue"/>
                <a:cs typeface="Helvetica Neue"/>
                <a:sym typeface="Helvetica Neue"/>
              </a:rPr>
              <a:t>JUST FOR TODAY</a:t>
            </a:r>
            <a:r>
              <a:rPr lang="en-US" sz="4800" dirty="0">
                <a:latin typeface="Helvetica Neue"/>
                <a:ea typeface="Helvetica Neue"/>
                <a:cs typeface="Helvetica Neue"/>
                <a:sym typeface="Helvetica Neue"/>
              </a:rPr>
              <a:t> I will be unafraid. My thoughts will be on my new associations, people who are not using and who have found a new way of life. So long as I follow that way, I have nothing to fear.</a:t>
            </a:r>
            <a:endParaRPr sz="48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31"/>
        <p:cNvGrpSpPr/>
        <p:nvPr/>
      </p:nvGrpSpPr>
      <p:grpSpPr>
        <a:xfrm>
          <a:off x="0" y="0"/>
          <a:ext cx="0" cy="0"/>
          <a:chOff x="0" y="0"/>
          <a:chExt cx="0" cy="0"/>
        </a:xfrm>
      </p:grpSpPr>
      <p:sp>
        <p:nvSpPr>
          <p:cNvPr id="232" name="Google Shape;232;p10"/>
          <p:cNvSpPr/>
          <p:nvPr/>
        </p:nvSpPr>
        <p:spPr>
          <a:xfrm>
            <a:off x="250149" y="370041"/>
            <a:ext cx="23883702" cy="12975918"/>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33" name="Google Shape;233;p10"/>
          <p:cNvSpPr/>
          <p:nvPr/>
        </p:nvSpPr>
        <p:spPr>
          <a:xfrm>
            <a:off x="715558" y="863788"/>
            <a:ext cx="22952886" cy="11988424"/>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34" name="Google Shape;234;p10"/>
          <p:cNvSpPr txBox="1">
            <a:spLocks noGrp="1"/>
          </p:cNvSpPr>
          <p:nvPr>
            <p:ph type="title"/>
          </p:nvPr>
        </p:nvSpPr>
        <p:spPr>
          <a:xfrm>
            <a:off x="1689100" y="865516"/>
            <a:ext cx="21005799" cy="228600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1200"/>
              <a:buFont typeface="Helvetica Neue"/>
              <a:buNone/>
            </a:pPr>
            <a:r>
              <a:rPr lang="en-US" sz="11200" b="1" i="0" u="none" strike="noStrike" cap="none" dirty="0">
                <a:solidFill>
                  <a:srgbClr val="000000"/>
                </a:solidFill>
                <a:latin typeface="Helvetica Neue"/>
                <a:ea typeface="Helvetica Neue"/>
                <a:cs typeface="Helvetica Neue"/>
                <a:sym typeface="Helvetica Neue"/>
              </a:rPr>
              <a:t>Who is an Addict?</a:t>
            </a:r>
            <a:endParaRPr b="1" dirty="0"/>
          </a:p>
        </p:txBody>
      </p:sp>
      <p:sp>
        <p:nvSpPr>
          <p:cNvPr id="235" name="Google Shape;235;p10"/>
          <p:cNvSpPr/>
          <p:nvPr/>
        </p:nvSpPr>
        <p:spPr>
          <a:xfrm>
            <a:off x="1689100" y="3087886"/>
            <a:ext cx="21005799" cy="9075591"/>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5200"/>
              <a:buFont typeface="Helvetica Neue"/>
              <a:buNone/>
            </a:pPr>
            <a:r>
              <a:rPr lang="en-US" sz="6000" b="0" i="0" u="none" strike="noStrike" cap="none" dirty="0">
                <a:solidFill>
                  <a:srgbClr val="000000"/>
                </a:solidFill>
                <a:latin typeface="Helvetica Neue"/>
                <a:ea typeface="Helvetica Neue"/>
                <a:cs typeface="Helvetica Neue"/>
                <a:sym typeface="Helvetica Neue"/>
              </a:rPr>
              <a:t>	Most of us do not have to think twice about this question. We know! Our whole life and thinking was centered in drugs in one form or another—the getting and using and finding ways and means to get more. We lived to use and used to live.</a:t>
            </a: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4500"/>
              </a:spcBef>
              <a:spcAft>
                <a:spcPts val="0"/>
              </a:spcAft>
              <a:buClr>
                <a:srgbClr val="000000"/>
              </a:buClr>
              <a:buSzPts val="5200"/>
              <a:buFont typeface="Helvetica Neue"/>
              <a:buNone/>
            </a:pPr>
            <a:r>
              <a:rPr lang="en-US" sz="6000" b="0" i="0" u="none" strike="noStrike" cap="none" dirty="0">
                <a:solidFill>
                  <a:srgbClr val="000000"/>
                </a:solidFill>
                <a:latin typeface="Helvetica Neue"/>
                <a:ea typeface="Helvetica Neue"/>
                <a:cs typeface="Helvetica Neue"/>
                <a:sym typeface="Helvetica Neue"/>
              </a:rPr>
              <a:t>	Very simply, an addict is a man or woman whose life is controlled by drugs. We are people in the grip of a continuing and progressive illness whose ends are always the same: jails, institutions, and death.</a:t>
            </a:r>
            <a:endParaRPr sz="1800" b="0" i="0" u="none" strike="noStrike" cap="none" dirty="0">
              <a:solidFill>
                <a:srgbClr val="000000"/>
              </a:solidFill>
              <a:latin typeface="Arial"/>
              <a:ea typeface="Arial"/>
              <a:cs typeface="Arial"/>
              <a:sym typeface="Arial"/>
            </a:endParaRPr>
          </a:p>
        </p:txBody>
      </p:sp>
      <p:sp>
        <p:nvSpPr>
          <p:cNvPr id="6" name="Rectangle 5">
            <a:extLst>
              <a:ext uri="{FF2B5EF4-FFF2-40B4-BE49-F238E27FC236}">
                <a16:creationId xmlns:a16="http://schemas.microsoft.com/office/drawing/2014/main" id="{D09658F6-366E-45A0-8233-0848F0B77924}"/>
              </a:ext>
            </a:extLst>
          </p:cNvPr>
          <p:cNvSpPr/>
          <p:nvPr/>
        </p:nvSpPr>
        <p:spPr>
          <a:xfrm>
            <a:off x="19192189" y="13352867"/>
            <a:ext cx="5057795" cy="338554"/>
          </a:xfrm>
          <a:prstGeom prst="rect">
            <a:avLst/>
          </a:prstGeom>
        </p:spPr>
        <p:txBody>
          <a:bodyPr wrap="none">
            <a:spAutoFit/>
          </a:bodyPr>
          <a:lstStyle/>
          <a:p>
            <a:r>
              <a:rPr lang="en-US" sz="1600" dirty="0"/>
              <a:t>© 1986 by Narcotics Anonymous World Services, Inc.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BDDF"/>
        </a:solidFill>
        <a:effectLst/>
      </p:bgPr>
    </p:bg>
    <p:spTree>
      <p:nvGrpSpPr>
        <p:cNvPr id="1" name="Shape 207"/>
        <p:cNvGrpSpPr/>
        <p:nvPr/>
      </p:nvGrpSpPr>
      <p:grpSpPr>
        <a:xfrm>
          <a:off x="0" y="0"/>
          <a:ext cx="0" cy="0"/>
          <a:chOff x="0" y="0"/>
          <a:chExt cx="0" cy="0"/>
        </a:xfrm>
      </p:grpSpPr>
      <p:sp>
        <p:nvSpPr>
          <p:cNvPr id="208" name="Google Shape;208;p7"/>
          <p:cNvSpPr txBox="1">
            <a:spLocks noGrp="1"/>
          </p:cNvSpPr>
          <p:nvPr>
            <p:ph type="title"/>
          </p:nvPr>
        </p:nvSpPr>
        <p:spPr>
          <a:xfrm>
            <a:off x="1689099" y="1125113"/>
            <a:ext cx="21005801" cy="228600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1200"/>
              <a:buFont typeface="Helvetica Neue"/>
              <a:buNone/>
            </a:pPr>
            <a:r>
              <a:rPr lang="en-US" sz="11200" b="1" i="0" u="none" strike="noStrike" cap="none" dirty="0">
                <a:solidFill>
                  <a:srgbClr val="000000"/>
                </a:solidFill>
                <a:latin typeface="Helvetica Neue"/>
                <a:ea typeface="Helvetica Neue"/>
                <a:cs typeface="Helvetica Neue"/>
                <a:sym typeface="Helvetica Neue"/>
              </a:rPr>
              <a:t>Why Are We Here?</a:t>
            </a:r>
            <a:endParaRPr b="1" dirty="0"/>
          </a:p>
        </p:txBody>
      </p:sp>
      <p:sp>
        <p:nvSpPr>
          <p:cNvPr id="209" name="Google Shape;209;p7"/>
          <p:cNvSpPr/>
          <p:nvPr/>
        </p:nvSpPr>
        <p:spPr>
          <a:xfrm>
            <a:off x="250149" y="370041"/>
            <a:ext cx="23883702" cy="12975918"/>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10" name="Google Shape;210;p7"/>
          <p:cNvSpPr/>
          <p:nvPr/>
        </p:nvSpPr>
        <p:spPr>
          <a:xfrm>
            <a:off x="715558" y="863788"/>
            <a:ext cx="22952886" cy="11988424"/>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 name="Rectangle 1">
            <a:extLst>
              <a:ext uri="{FF2B5EF4-FFF2-40B4-BE49-F238E27FC236}">
                <a16:creationId xmlns:a16="http://schemas.microsoft.com/office/drawing/2014/main" id="{B4D7C1B6-C027-4A13-B287-FF340A8FA4A7}"/>
              </a:ext>
            </a:extLst>
          </p:cNvPr>
          <p:cNvSpPr/>
          <p:nvPr/>
        </p:nvSpPr>
        <p:spPr>
          <a:xfrm>
            <a:off x="1689099" y="3165800"/>
            <a:ext cx="21005801" cy="9325630"/>
          </a:xfrm>
          <a:prstGeom prst="rect">
            <a:avLst/>
          </a:prstGeom>
        </p:spPr>
        <p:txBody>
          <a:bodyPr wrap="square">
            <a:spAutoFit/>
          </a:bodyPr>
          <a:lstStyle/>
          <a:p>
            <a:pPr lvl="0">
              <a:buSzPts val="3700"/>
            </a:pPr>
            <a:r>
              <a:rPr lang="en-US" sz="6000" dirty="0">
                <a:latin typeface="Helvetica Neue"/>
                <a:ea typeface="Helvetica Neue"/>
                <a:cs typeface="Helvetica Neue"/>
                <a:sym typeface="Helvetica Neue"/>
              </a:rPr>
              <a:t>	Before coming to the Fellowship of NA, we could not manage our own lives. We could not live and enjoy life as other people do. We had to have something different and we thought we had found it in drugs. We placed their use ahead of the welfare of our families, our wives, husbands, and our children. We had to have drugs at all costs. We did many people great harm, but most of all we harmed ourselves. Through our inability to accept personal responsibilities we were actually creating our own problems. We seemed to be incapable of facing life on its own terms.</a:t>
            </a:r>
            <a:endParaRPr lang="en-US" sz="6000" dirty="0"/>
          </a:p>
        </p:txBody>
      </p:sp>
      <p:sp>
        <p:nvSpPr>
          <p:cNvPr id="9" name="TextBox 8">
            <a:extLst>
              <a:ext uri="{FF2B5EF4-FFF2-40B4-BE49-F238E27FC236}">
                <a16:creationId xmlns:a16="http://schemas.microsoft.com/office/drawing/2014/main" id="{BC94B0E6-7B4C-4F5F-9F37-343884AB1E56}"/>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1 of 2</a:t>
            </a:r>
            <a:r>
              <a:rPr lang="en-US" sz="1200" dirty="0"/>
              <a:t> </a:t>
            </a:r>
          </a:p>
        </p:txBody>
      </p:sp>
      <p:sp>
        <p:nvSpPr>
          <p:cNvPr id="7" name="Rectangle 6">
            <a:extLst>
              <a:ext uri="{FF2B5EF4-FFF2-40B4-BE49-F238E27FC236}">
                <a16:creationId xmlns:a16="http://schemas.microsoft.com/office/drawing/2014/main" id="{DEB555CD-5752-4EC4-BCA5-C8E92C550DBC}"/>
              </a:ext>
            </a:extLst>
          </p:cNvPr>
          <p:cNvSpPr/>
          <p:nvPr/>
        </p:nvSpPr>
        <p:spPr>
          <a:xfrm>
            <a:off x="19192189" y="13352867"/>
            <a:ext cx="5057795" cy="338554"/>
          </a:xfrm>
          <a:prstGeom prst="rect">
            <a:avLst/>
          </a:prstGeom>
        </p:spPr>
        <p:txBody>
          <a:bodyPr wrap="none">
            <a:spAutoFit/>
          </a:bodyPr>
          <a:lstStyle/>
          <a:p>
            <a:r>
              <a:rPr lang="en-US" sz="1600" dirty="0"/>
              <a:t>© 1986 by Narcotics Anonymous World Services, Inc.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BDDF"/>
        </a:solidFill>
        <a:effectLst/>
      </p:bgPr>
    </p:bg>
    <p:spTree>
      <p:nvGrpSpPr>
        <p:cNvPr id="1" name="Shape 215"/>
        <p:cNvGrpSpPr/>
        <p:nvPr/>
      </p:nvGrpSpPr>
      <p:grpSpPr>
        <a:xfrm>
          <a:off x="0" y="0"/>
          <a:ext cx="0" cy="0"/>
          <a:chOff x="0" y="0"/>
          <a:chExt cx="0" cy="0"/>
        </a:xfrm>
      </p:grpSpPr>
      <p:sp>
        <p:nvSpPr>
          <p:cNvPr id="216" name="Google Shape;216;p8"/>
          <p:cNvSpPr/>
          <p:nvPr/>
        </p:nvSpPr>
        <p:spPr>
          <a:xfrm>
            <a:off x="250149" y="370041"/>
            <a:ext cx="23883702" cy="12975918"/>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18" name="Google Shape;218;p8"/>
          <p:cNvSpPr/>
          <p:nvPr/>
        </p:nvSpPr>
        <p:spPr>
          <a:xfrm>
            <a:off x="715558" y="863788"/>
            <a:ext cx="22952886" cy="11988424"/>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19" name="Google Shape;219;p8"/>
          <p:cNvSpPr/>
          <p:nvPr/>
        </p:nvSpPr>
        <p:spPr>
          <a:xfrm>
            <a:off x="963559" y="679694"/>
            <a:ext cx="22704883" cy="11638107"/>
          </a:xfrm>
          <a:prstGeom prst="rect">
            <a:avLst/>
          </a:prstGeom>
          <a:noFill/>
          <a:ln>
            <a:noFill/>
          </a:ln>
        </p:spPr>
        <p:txBody>
          <a:bodyPr spcFirstLastPara="1" wrap="square" lIns="0" tIns="0" rIns="0" bIns="0" anchor="ctr" anchorCtr="0">
            <a:noAutofit/>
          </a:bodyPr>
          <a:lstStyle/>
          <a:p>
            <a:pPr marL="0" marR="0" lvl="0" indent="0" rtl="0">
              <a:lnSpc>
                <a:spcPct val="100000"/>
              </a:lnSpc>
              <a:spcBef>
                <a:spcPts val="4500"/>
              </a:spcBef>
              <a:spcAft>
                <a:spcPts val="0"/>
              </a:spcAft>
              <a:buClr>
                <a:srgbClr val="000000"/>
              </a:buClr>
              <a:buSzPts val="3700"/>
              <a:buFont typeface="Helvetica Neue"/>
              <a:buNone/>
            </a:pPr>
            <a:r>
              <a:rPr lang="en-US" sz="6000" b="0" i="0" u="none" strike="noStrike" cap="none" dirty="0">
                <a:solidFill>
                  <a:srgbClr val="000000"/>
                </a:solidFill>
                <a:latin typeface="Helvetica Neue" panose="020B0604020202020204" charset="0"/>
                <a:ea typeface="Helvetica Neue"/>
                <a:cs typeface="Helvetica Neue"/>
                <a:sym typeface="Helvetica Neue"/>
              </a:rPr>
              <a:t>	Most of us realized that in our addiction we were slowly committing suicide, but addiction is such a cunning enemy of life that we had lost the power to do anything about it. Many of us ended up in jail, or sought help through medicine, religion, and psychiatry. None of these methods was sufficient for us. Our disease always resurfaced or continued to progress until, in desperation, we sought help from each other in Narcotics Anonymous.</a:t>
            </a:r>
            <a:endParaRPr sz="6000" b="0" i="0" u="none" strike="noStrike" cap="none" dirty="0">
              <a:solidFill>
                <a:srgbClr val="000000"/>
              </a:solidFill>
              <a:latin typeface="Helvetica Neue" panose="020B0604020202020204" charset="0"/>
              <a:sym typeface="Arial"/>
            </a:endParaRPr>
          </a:p>
          <a:p>
            <a:pPr marL="0" marR="0" lvl="0" indent="0" rtl="0">
              <a:lnSpc>
                <a:spcPct val="100000"/>
              </a:lnSpc>
              <a:spcBef>
                <a:spcPts val="3000"/>
              </a:spcBef>
              <a:spcAft>
                <a:spcPts val="0"/>
              </a:spcAft>
              <a:buClr>
                <a:srgbClr val="000000"/>
              </a:buClr>
              <a:buSzPts val="3700"/>
              <a:buFont typeface="Helvetica Neue"/>
              <a:buNone/>
            </a:pPr>
            <a:r>
              <a:rPr lang="en-US" sz="6000" b="0" i="0" u="none" strike="noStrike" cap="none" dirty="0">
                <a:solidFill>
                  <a:srgbClr val="000000"/>
                </a:solidFill>
                <a:latin typeface="Helvetica Neue" panose="020B0604020202020204" charset="0"/>
                <a:ea typeface="Helvetica Neue"/>
                <a:cs typeface="Helvetica Neue"/>
                <a:sym typeface="Helvetica Neue"/>
              </a:rPr>
              <a:t>	After coming to NA we realized we were sick people. We suffered from a disease from which there is no known cure. It can, however, be arrested at some point, and recovery is then possible.</a:t>
            </a:r>
            <a:endParaRPr sz="6000" b="0" i="0" u="none" strike="noStrike" cap="none" dirty="0">
              <a:solidFill>
                <a:srgbClr val="000000"/>
              </a:solidFill>
              <a:latin typeface="Helvetica Neue" panose="020B0604020202020204" charset="0"/>
              <a:sym typeface="Arial"/>
            </a:endParaRPr>
          </a:p>
        </p:txBody>
      </p:sp>
      <p:sp>
        <p:nvSpPr>
          <p:cNvPr id="6" name="TextBox 5">
            <a:extLst>
              <a:ext uri="{FF2B5EF4-FFF2-40B4-BE49-F238E27FC236}">
                <a16:creationId xmlns:a16="http://schemas.microsoft.com/office/drawing/2014/main" id="{C2CD46FE-79CE-4A1B-8F71-399F587C3933}"/>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2 of 2</a:t>
            </a:r>
            <a:r>
              <a:rPr lang="en-US" sz="1200" dirty="0"/>
              <a:t> </a:t>
            </a:r>
          </a:p>
        </p:txBody>
      </p:sp>
      <p:sp>
        <p:nvSpPr>
          <p:cNvPr id="7" name="Rectangle 6">
            <a:extLst>
              <a:ext uri="{FF2B5EF4-FFF2-40B4-BE49-F238E27FC236}">
                <a16:creationId xmlns:a16="http://schemas.microsoft.com/office/drawing/2014/main" id="{6A03BBC8-D9F4-4C72-B5AE-430F5105A28A}"/>
              </a:ext>
            </a:extLst>
          </p:cNvPr>
          <p:cNvSpPr/>
          <p:nvPr/>
        </p:nvSpPr>
        <p:spPr>
          <a:xfrm>
            <a:off x="19192189" y="13352867"/>
            <a:ext cx="5057795" cy="338554"/>
          </a:xfrm>
          <a:prstGeom prst="rect">
            <a:avLst/>
          </a:prstGeom>
        </p:spPr>
        <p:txBody>
          <a:bodyPr wrap="none">
            <a:spAutoFit/>
          </a:bodyPr>
          <a:lstStyle/>
          <a:p>
            <a:r>
              <a:rPr lang="en-US" sz="1600" dirty="0"/>
              <a:t>© 1986 by Narcotics Anonymous World Services, Inc.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309"/>
        <p:cNvGrpSpPr/>
        <p:nvPr/>
      </p:nvGrpSpPr>
      <p:grpSpPr>
        <a:xfrm>
          <a:off x="0" y="0"/>
          <a:ext cx="0" cy="0"/>
          <a:chOff x="0" y="0"/>
          <a:chExt cx="0" cy="0"/>
        </a:xfrm>
      </p:grpSpPr>
      <p:sp>
        <p:nvSpPr>
          <p:cNvPr id="310" name="Google Shape;310;g81a03ccff0_1_20"/>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11" name="Google Shape;311;g81a03ccff0_1_20"/>
          <p:cNvSpPr/>
          <p:nvPr/>
        </p:nvSpPr>
        <p:spPr>
          <a:xfrm>
            <a:off x="715558"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8" name="Google Shape;320;g81a03ccff0_1_27">
            <a:extLst>
              <a:ext uri="{FF2B5EF4-FFF2-40B4-BE49-F238E27FC236}">
                <a16:creationId xmlns:a16="http://schemas.microsoft.com/office/drawing/2014/main" id="{586E20A7-8BE7-4C4B-BE29-6295153DB2AB}"/>
              </a:ext>
            </a:extLst>
          </p:cNvPr>
          <p:cNvSpPr txBox="1">
            <a:spLocks noGrp="1"/>
          </p:cNvSpPr>
          <p:nvPr>
            <p:ph type="title"/>
          </p:nvPr>
        </p:nvSpPr>
        <p:spPr>
          <a:xfrm>
            <a:off x="715442" y="863788"/>
            <a:ext cx="22952999" cy="2705322"/>
          </a:xfrm>
          <a:prstGeom prst="rect">
            <a:avLst/>
          </a:prstGeom>
          <a:noFill/>
          <a:ln>
            <a:noFill/>
          </a:ln>
        </p:spPr>
        <p:txBody>
          <a:bodyPr spcFirstLastPara="1" wrap="square" lIns="50800" tIns="50800" rIns="50800" bIns="50800" anchor="ctr" anchorCtr="0">
            <a:noAutofit/>
          </a:bodyPr>
          <a:lstStyle/>
          <a:p>
            <a:pPr marL="0" lvl="0" indent="0" algn="ctr" rtl="0">
              <a:lnSpc>
                <a:spcPct val="100000"/>
              </a:lnSpc>
              <a:spcBef>
                <a:spcPts val="0"/>
              </a:spcBef>
              <a:spcAft>
                <a:spcPts val="0"/>
              </a:spcAft>
              <a:buClr>
                <a:srgbClr val="000000"/>
              </a:buClr>
              <a:buSzPts val="11200"/>
              <a:buFont typeface="Helvetica Neue"/>
              <a:buNone/>
            </a:pPr>
            <a:r>
              <a:rPr lang="en-US" sz="8800" b="1" dirty="0"/>
              <a:t>What is the Narcotics Anonymous Program?</a:t>
            </a:r>
            <a:endParaRPr sz="8800" b="1" dirty="0"/>
          </a:p>
        </p:txBody>
      </p:sp>
      <p:sp>
        <p:nvSpPr>
          <p:cNvPr id="4" name="Rectangle 3">
            <a:extLst>
              <a:ext uri="{FF2B5EF4-FFF2-40B4-BE49-F238E27FC236}">
                <a16:creationId xmlns:a16="http://schemas.microsoft.com/office/drawing/2014/main" id="{6CD109A5-1BFB-4941-AA3A-CA817EF93B01}"/>
              </a:ext>
            </a:extLst>
          </p:cNvPr>
          <p:cNvSpPr/>
          <p:nvPr/>
        </p:nvSpPr>
        <p:spPr>
          <a:xfrm>
            <a:off x="1592826" y="3475021"/>
            <a:ext cx="21178683" cy="8402300"/>
          </a:xfrm>
          <a:prstGeom prst="rect">
            <a:avLst/>
          </a:prstGeom>
        </p:spPr>
        <p:txBody>
          <a:bodyPr wrap="square">
            <a:spAutoFit/>
          </a:bodyPr>
          <a:lstStyle/>
          <a:p>
            <a:pPr lvl="0">
              <a:spcBef>
                <a:spcPts val="1400"/>
              </a:spcBef>
            </a:pPr>
            <a:r>
              <a:rPr lang="en-US" sz="6000" dirty="0">
                <a:latin typeface="Helvetica Neue"/>
                <a:ea typeface="Helvetica Neue"/>
                <a:cs typeface="Helvetica Neue"/>
                <a:sym typeface="Helvetica Neue"/>
              </a:rPr>
              <a:t>	NA is a nonprofit fellowship or society of men and women for whom drugs had become a major problem. We are recovering addicts who meet regularly to help each other stay clean. This is a program of complete abstinence from all drugs. There is only one requirement for membership, the desire to stop using. We suggest that you keep an open mind and give yourself a break. Our program is a set of principles written so simply that we can follow them in our daily lives. The most important thing about them is that they work.</a:t>
            </a:r>
          </a:p>
        </p:txBody>
      </p:sp>
      <p:sp>
        <p:nvSpPr>
          <p:cNvPr id="12" name="TextBox 11">
            <a:extLst>
              <a:ext uri="{FF2B5EF4-FFF2-40B4-BE49-F238E27FC236}">
                <a16:creationId xmlns:a16="http://schemas.microsoft.com/office/drawing/2014/main" id="{8DC95995-C8A2-4F5A-8909-7002A3E30D11}"/>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1 of 2</a:t>
            </a:r>
            <a:r>
              <a:rPr lang="en-US" sz="1200" dirty="0"/>
              <a:t> </a:t>
            </a:r>
          </a:p>
        </p:txBody>
      </p:sp>
      <p:sp>
        <p:nvSpPr>
          <p:cNvPr id="7" name="Rectangle 6">
            <a:extLst>
              <a:ext uri="{FF2B5EF4-FFF2-40B4-BE49-F238E27FC236}">
                <a16:creationId xmlns:a16="http://schemas.microsoft.com/office/drawing/2014/main" id="{FE4664A0-60A8-4BF4-B283-CC47E675314E}"/>
              </a:ext>
            </a:extLst>
          </p:cNvPr>
          <p:cNvSpPr/>
          <p:nvPr/>
        </p:nvSpPr>
        <p:spPr>
          <a:xfrm>
            <a:off x="19192189" y="13352867"/>
            <a:ext cx="5057795" cy="338554"/>
          </a:xfrm>
          <a:prstGeom prst="rect">
            <a:avLst/>
          </a:prstGeom>
        </p:spPr>
        <p:txBody>
          <a:bodyPr wrap="none">
            <a:spAutoFit/>
          </a:bodyPr>
          <a:lstStyle/>
          <a:p>
            <a:r>
              <a:rPr lang="en-US" sz="1600" dirty="0"/>
              <a:t>© 1986 by Narcotics Anonymous World Services, Inc.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317"/>
        <p:cNvGrpSpPr/>
        <p:nvPr/>
      </p:nvGrpSpPr>
      <p:grpSpPr>
        <a:xfrm>
          <a:off x="0" y="0"/>
          <a:ext cx="0" cy="0"/>
          <a:chOff x="0" y="0"/>
          <a:chExt cx="0" cy="0"/>
        </a:xfrm>
      </p:grpSpPr>
      <p:sp>
        <p:nvSpPr>
          <p:cNvPr id="318" name="Google Shape;318;g81a03ccff0_1_27"/>
          <p:cNvSpPr/>
          <p:nvPr/>
        </p:nvSpPr>
        <p:spPr>
          <a:xfrm>
            <a:off x="250149" y="370041"/>
            <a:ext cx="23883600" cy="12975900"/>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19" name="Google Shape;319;g81a03ccff0_1_27"/>
          <p:cNvSpPr/>
          <p:nvPr/>
        </p:nvSpPr>
        <p:spPr>
          <a:xfrm>
            <a:off x="715558" y="863788"/>
            <a:ext cx="22953000" cy="11988300"/>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321" name="Google Shape;321;g81a03ccff0_1_27"/>
          <p:cNvSpPr/>
          <p:nvPr/>
        </p:nvSpPr>
        <p:spPr>
          <a:xfrm>
            <a:off x="968426" y="858432"/>
            <a:ext cx="22700016" cy="1181667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1400"/>
              </a:spcBef>
              <a:spcAft>
                <a:spcPts val="0"/>
              </a:spcAft>
              <a:buNone/>
            </a:pPr>
            <a:r>
              <a:rPr lang="en-US" sz="5800" dirty="0">
                <a:latin typeface="Helvetica Neue"/>
                <a:ea typeface="Helvetica Neue"/>
                <a:cs typeface="Helvetica Neue"/>
                <a:sym typeface="Helvetica Neue"/>
              </a:rPr>
              <a:t>	There are no strings attached to NA. We are not affiliated with any other organizations. We have no initiation fees or dues, no pledges to sign, no promises to make to anyone. We are not connected with any political, religious, or law enforcement groups, and are under no surveillance at any time. Anyone may join us regardless of age, race, sexual identity, creed, religion, or lack of religion.</a:t>
            </a:r>
            <a:endParaRPr sz="5800" dirty="0">
              <a:latin typeface="Helvetica Neue"/>
              <a:ea typeface="Helvetica Neue"/>
              <a:cs typeface="Helvetica Neue"/>
              <a:sym typeface="Helvetica Neue"/>
            </a:endParaRPr>
          </a:p>
          <a:p>
            <a:pPr marL="0" marR="0" lvl="0" indent="0" algn="l" rtl="0">
              <a:lnSpc>
                <a:spcPct val="100000"/>
              </a:lnSpc>
              <a:spcBef>
                <a:spcPts val="1400"/>
              </a:spcBef>
              <a:spcAft>
                <a:spcPts val="0"/>
              </a:spcAft>
              <a:buNone/>
            </a:pPr>
            <a:r>
              <a:rPr lang="en-US" sz="5800" dirty="0">
                <a:latin typeface="Helvetica Neue"/>
                <a:ea typeface="Helvetica Neue"/>
                <a:cs typeface="Helvetica Neue"/>
                <a:sym typeface="Helvetica Neue"/>
              </a:rPr>
              <a:t>	We are not interested in what or how much you used or who your connections were, what you have done in the past, how much or how little you have, but only in what you want to do about your problem and how we can help. The newcomer is the most important person at any meeting, because we can only keep what we have by giving it away. We have learned from our group experience that those who keep coming to our meetings regularly stay clean.</a:t>
            </a:r>
            <a:endParaRPr sz="5800" b="0" i="0" u="none" strike="noStrike" cap="none" dirty="0">
              <a:solidFill>
                <a:srgbClr val="000000"/>
              </a:solidFill>
              <a:latin typeface="Arial"/>
              <a:ea typeface="Arial"/>
              <a:cs typeface="Arial"/>
              <a:sym typeface="Arial"/>
            </a:endParaRPr>
          </a:p>
        </p:txBody>
      </p:sp>
      <p:sp>
        <p:nvSpPr>
          <p:cNvPr id="8" name="TextBox 7">
            <a:extLst>
              <a:ext uri="{FF2B5EF4-FFF2-40B4-BE49-F238E27FC236}">
                <a16:creationId xmlns:a16="http://schemas.microsoft.com/office/drawing/2014/main" id="{7CDE362E-6E1F-48AF-9EBC-444A8458AB17}"/>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2 of 2</a:t>
            </a:r>
            <a:r>
              <a:rPr lang="en-US" sz="1200" dirty="0"/>
              <a:t> </a:t>
            </a:r>
          </a:p>
        </p:txBody>
      </p:sp>
      <p:sp>
        <p:nvSpPr>
          <p:cNvPr id="6" name="Rectangle 5">
            <a:extLst>
              <a:ext uri="{FF2B5EF4-FFF2-40B4-BE49-F238E27FC236}">
                <a16:creationId xmlns:a16="http://schemas.microsoft.com/office/drawing/2014/main" id="{0D4754E1-4F15-488C-A0FB-DC4BD5D9CD6E}"/>
              </a:ext>
            </a:extLst>
          </p:cNvPr>
          <p:cNvSpPr/>
          <p:nvPr/>
        </p:nvSpPr>
        <p:spPr>
          <a:xfrm>
            <a:off x="19192189" y="13352867"/>
            <a:ext cx="5057795" cy="338554"/>
          </a:xfrm>
          <a:prstGeom prst="rect">
            <a:avLst/>
          </a:prstGeom>
        </p:spPr>
        <p:txBody>
          <a:bodyPr wrap="none">
            <a:spAutoFit/>
          </a:bodyPr>
          <a:lstStyle/>
          <a:p>
            <a:r>
              <a:rPr lang="en-US" sz="1600" dirty="0"/>
              <a:t>© 1986 by Narcotics Anonymous World Services, Inc.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C1C1"/>
        </a:solidFill>
        <a:effectLst/>
      </p:bgPr>
    </p:bg>
    <p:spTree>
      <p:nvGrpSpPr>
        <p:cNvPr id="1" name="Shape 247"/>
        <p:cNvGrpSpPr/>
        <p:nvPr/>
      </p:nvGrpSpPr>
      <p:grpSpPr>
        <a:xfrm>
          <a:off x="0" y="0"/>
          <a:ext cx="0" cy="0"/>
          <a:chOff x="0" y="0"/>
          <a:chExt cx="0" cy="0"/>
        </a:xfrm>
      </p:grpSpPr>
      <p:sp>
        <p:nvSpPr>
          <p:cNvPr id="248" name="Google Shape;248;p12"/>
          <p:cNvSpPr/>
          <p:nvPr/>
        </p:nvSpPr>
        <p:spPr>
          <a:xfrm>
            <a:off x="250149" y="370041"/>
            <a:ext cx="23883702" cy="12975918"/>
          </a:xfrm>
          <a:prstGeom prst="rect">
            <a:avLst/>
          </a:prstGeom>
          <a:noFill/>
          <a:ln w="508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49" name="Google Shape;249;p12"/>
          <p:cNvSpPr/>
          <p:nvPr/>
        </p:nvSpPr>
        <p:spPr>
          <a:xfrm>
            <a:off x="715558" y="863788"/>
            <a:ext cx="22952886" cy="11988424"/>
          </a:xfrm>
          <a:prstGeom prst="rect">
            <a:avLst/>
          </a:prstGeom>
          <a:noFill/>
          <a:ln w="889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3200"/>
              <a:buFont typeface="Helvetica Neue"/>
              <a:buNone/>
            </a:pPr>
            <a:endParaRPr sz="3200" b="0" i="0" u="none" strike="noStrike" cap="none">
              <a:solidFill>
                <a:srgbClr val="FFFFFF"/>
              </a:solidFill>
              <a:latin typeface="Helvetica Neue"/>
              <a:ea typeface="Helvetica Neue"/>
              <a:cs typeface="Helvetica Neue"/>
              <a:sym typeface="Helvetica Neue"/>
            </a:endParaRPr>
          </a:p>
        </p:txBody>
      </p:sp>
      <p:sp>
        <p:nvSpPr>
          <p:cNvPr id="250" name="Google Shape;250;p12"/>
          <p:cNvSpPr txBox="1">
            <a:spLocks noGrp="1"/>
          </p:cNvSpPr>
          <p:nvPr>
            <p:ph type="title"/>
          </p:nvPr>
        </p:nvSpPr>
        <p:spPr>
          <a:xfrm>
            <a:off x="1689049" y="628791"/>
            <a:ext cx="21005799" cy="2286001"/>
          </a:xfrm>
          <a:prstGeom prst="rect">
            <a:avLst/>
          </a:prstGeom>
          <a:noFill/>
          <a:ln>
            <a:noFill/>
          </a:ln>
        </p:spPr>
        <p:txBody>
          <a:bodyPr spcFirstLastPara="1" wrap="square" lIns="50800" tIns="50800" rIns="50800" bIns="50800" anchor="ctr" anchorCtr="0">
            <a:normAutofit/>
          </a:bodyPr>
          <a:lstStyle/>
          <a:p>
            <a:pPr marL="0" lvl="0" indent="0" algn="ctr" rtl="0">
              <a:lnSpc>
                <a:spcPct val="100000"/>
              </a:lnSpc>
              <a:spcBef>
                <a:spcPts val="0"/>
              </a:spcBef>
              <a:spcAft>
                <a:spcPts val="0"/>
              </a:spcAft>
              <a:buClr>
                <a:srgbClr val="000000"/>
              </a:buClr>
              <a:buSzPts val="11200"/>
              <a:buFont typeface="Helvetica Neue"/>
              <a:buNone/>
            </a:pPr>
            <a:r>
              <a:rPr lang="en-US" sz="11200" b="0" i="0" u="none" strike="noStrike" cap="none" dirty="0">
                <a:solidFill>
                  <a:srgbClr val="000000"/>
                </a:solidFill>
                <a:latin typeface="Helvetica Neue"/>
                <a:ea typeface="Helvetica Neue"/>
                <a:cs typeface="Helvetica Neue"/>
                <a:sym typeface="Helvetica Neue"/>
              </a:rPr>
              <a:t>How it Works</a:t>
            </a:r>
            <a:endParaRPr dirty="0"/>
          </a:p>
        </p:txBody>
      </p:sp>
      <p:sp>
        <p:nvSpPr>
          <p:cNvPr id="251" name="Google Shape;251;p12"/>
          <p:cNvSpPr/>
          <p:nvPr/>
        </p:nvSpPr>
        <p:spPr>
          <a:xfrm>
            <a:off x="1387640" y="2483886"/>
            <a:ext cx="21608616" cy="971314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900"/>
              <a:buFont typeface="Helvetica Neue"/>
              <a:buNone/>
            </a:pPr>
            <a:r>
              <a:rPr lang="en-US" sz="5400" b="0" i="0" u="none" strike="noStrike" cap="none" dirty="0">
                <a:solidFill>
                  <a:srgbClr val="000000"/>
                </a:solidFill>
                <a:latin typeface="Helvetica Neue"/>
                <a:ea typeface="Helvetica Neue"/>
                <a:cs typeface="Helvetica Neue"/>
                <a:sym typeface="Helvetica Neue"/>
              </a:rPr>
              <a:t>	If you want what we have to offer, and are willing to make the effort to get it, then you are ready to take certain steps. These are the principles that made our recovery possible.</a:t>
            </a:r>
          </a:p>
          <a:p>
            <a:pPr marL="0" marR="0" lvl="0" indent="0" algn="l" rtl="0">
              <a:lnSpc>
                <a:spcPct val="100000"/>
              </a:lnSpc>
              <a:spcBef>
                <a:spcPts val="0"/>
              </a:spcBef>
              <a:spcAft>
                <a:spcPts val="0"/>
              </a:spcAft>
              <a:buClr>
                <a:srgbClr val="000000"/>
              </a:buClr>
              <a:buSzPts val="3900"/>
              <a:buFont typeface="Helvetica Neue"/>
              <a:buNone/>
            </a:pPr>
            <a:endParaRPr sz="1800" b="0" i="0" u="none" strike="noStrike" cap="none" dirty="0">
              <a:solidFill>
                <a:srgbClr val="000000"/>
              </a:solidFill>
              <a:latin typeface="Arial"/>
              <a:ea typeface="Arial"/>
              <a:cs typeface="Arial"/>
              <a:sym typeface="Arial"/>
            </a:endParaRPr>
          </a:p>
          <a:p>
            <a:pPr marR="0" lvl="0" algn="l" rtl="0">
              <a:lnSpc>
                <a:spcPct val="100000"/>
              </a:lnSpc>
              <a:spcBef>
                <a:spcPts val="1400"/>
              </a:spcBef>
              <a:spcAft>
                <a:spcPts val="0"/>
              </a:spcAft>
              <a:buClr>
                <a:srgbClr val="000000"/>
              </a:buClr>
              <a:buSzPts val="3900"/>
            </a:pPr>
            <a:r>
              <a:rPr lang="en-US" sz="5400" b="0" i="0" u="none" strike="noStrike" cap="none" dirty="0">
                <a:solidFill>
                  <a:srgbClr val="000000"/>
                </a:solidFill>
                <a:latin typeface="Helvetica Neue"/>
                <a:ea typeface="Helvetica Neue"/>
                <a:cs typeface="Helvetica Neue"/>
                <a:sym typeface="Helvetica Neue"/>
              </a:rPr>
              <a:t>1.  We admitted that we were powerless over our addiction, that our lives had become unmanageable.</a:t>
            </a:r>
          </a:p>
          <a:p>
            <a:pPr marR="0" lvl="0" algn="l" rtl="0">
              <a:lnSpc>
                <a:spcPct val="100000"/>
              </a:lnSpc>
              <a:spcBef>
                <a:spcPts val="1400"/>
              </a:spcBef>
              <a:spcAft>
                <a:spcPts val="0"/>
              </a:spcAft>
              <a:buClr>
                <a:srgbClr val="000000"/>
              </a:buClr>
              <a:buSzPts val="3900"/>
            </a:pPr>
            <a:endParaRPr sz="100" b="0" i="0" u="none" strike="noStrike" cap="none" dirty="0">
              <a:solidFill>
                <a:srgbClr val="000000"/>
              </a:solidFill>
              <a:latin typeface="Arial"/>
              <a:ea typeface="Arial"/>
              <a:cs typeface="Arial"/>
              <a:sym typeface="Arial"/>
            </a:endParaRPr>
          </a:p>
          <a:p>
            <a:pPr marR="0" lvl="0" algn="l" rtl="0">
              <a:lnSpc>
                <a:spcPct val="100000"/>
              </a:lnSpc>
              <a:spcBef>
                <a:spcPts val="1400"/>
              </a:spcBef>
              <a:spcAft>
                <a:spcPts val="0"/>
              </a:spcAft>
              <a:buClr>
                <a:srgbClr val="000000"/>
              </a:buClr>
              <a:buSzPts val="3900"/>
            </a:pPr>
            <a:r>
              <a:rPr lang="en-US" sz="5400" b="0" i="0" u="none" strike="noStrike" cap="none" dirty="0">
                <a:solidFill>
                  <a:srgbClr val="000000"/>
                </a:solidFill>
                <a:latin typeface="Helvetica Neue"/>
                <a:ea typeface="Helvetica Neue"/>
                <a:cs typeface="Helvetica Neue"/>
                <a:sym typeface="Helvetica Neue"/>
              </a:rPr>
              <a:t>2.  We came to believe that a Power greater than ourselves could restore us to sanity.</a:t>
            </a:r>
          </a:p>
          <a:p>
            <a:pPr marR="0" lvl="0" algn="l" rtl="0">
              <a:lnSpc>
                <a:spcPct val="100000"/>
              </a:lnSpc>
              <a:spcBef>
                <a:spcPts val="1400"/>
              </a:spcBef>
              <a:spcAft>
                <a:spcPts val="0"/>
              </a:spcAft>
              <a:buClr>
                <a:srgbClr val="000000"/>
              </a:buClr>
              <a:buSzPts val="3900"/>
            </a:pPr>
            <a:endParaRPr sz="100" b="0" i="0" u="none" strike="noStrike" cap="none" dirty="0">
              <a:solidFill>
                <a:srgbClr val="000000"/>
              </a:solidFill>
              <a:latin typeface="Arial"/>
              <a:ea typeface="Arial"/>
              <a:cs typeface="Arial"/>
              <a:sym typeface="Arial"/>
            </a:endParaRPr>
          </a:p>
          <a:p>
            <a:pPr marR="0" lvl="0" algn="l" rtl="0">
              <a:lnSpc>
                <a:spcPct val="100000"/>
              </a:lnSpc>
              <a:spcBef>
                <a:spcPts val="1400"/>
              </a:spcBef>
              <a:spcAft>
                <a:spcPts val="0"/>
              </a:spcAft>
              <a:buClr>
                <a:srgbClr val="000000"/>
              </a:buClr>
              <a:buSzPts val="3900"/>
            </a:pPr>
            <a:r>
              <a:rPr lang="en-US" sz="5400" b="0" i="0" u="none" strike="noStrike" cap="none" dirty="0">
                <a:solidFill>
                  <a:srgbClr val="000000"/>
                </a:solidFill>
                <a:latin typeface="Helvetica Neue"/>
                <a:ea typeface="Helvetica Neue"/>
                <a:cs typeface="Helvetica Neue"/>
                <a:sym typeface="Helvetica Neue"/>
              </a:rPr>
              <a:t>3.  We made a decision to turn our will and our lives over to the care of God as we understood Him.</a:t>
            </a:r>
          </a:p>
          <a:p>
            <a:pPr marR="0" lvl="0" algn="l" rtl="0">
              <a:lnSpc>
                <a:spcPct val="100000"/>
              </a:lnSpc>
              <a:spcBef>
                <a:spcPts val="1400"/>
              </a:spcBef>
              <a:spcAft>
                <a:spcPts val="0"/>
              </a:spcAft>
              <a:buClr>
                <a:srgbClr val="000000"/>
              </a:buClr>
              <a:buSzPts val="3900"/>
            </a:pPr>
            <a:endParaRPr sz="100" b="0" i="0" u="none" strike="noStrike" cap="none" dirty="0">
              <a:solidFill>
                <a:srgbClr val="000000"/>
              </a:solidFill>
              <a:latin typeface="Arial"/>
              <a:ea typeface="Arial"/>
              <a:cs typeface="Arial"/>
              <a:sym typeface="Arial"/>
            </a:endParaRPr>
          </a:p>
          <a:p>
            <a:pPr marR="0" lvl="0" algn="l" rtl="0">
              <a:lnSpc>
                <a:spcPct val="100000"/>
              </a:lnSpc>
              <a:spcBef>
                <a:spcPts val="1400"/>
              </a:spcBef>
              <a:spcAft>
                <a:spcPts val="0"/>
              </a:spcAft>
              <a:buClr>
                <a:srgbClr val="000000"/>
              </a:buClr>
              <a:buSzPts val="3900"/>
            </a:pPr>
            <a:r>
              <a:rPr lang="en-US" sz="5400" b="0" i="0" u="none" strike="noStrike" cap="none" dirty="0">
                <a:solidFill>
                  <a:srgbClr val="000000"/>
                </a:solidFill>
                <a:latin typeface="Helvetica Neue"/>
                <a:ea typeface="Helvetica Neue"/>
                <a:cs typeface="Helvetica Neue"/>
                <a:sym typeface="Helvetica Neue"/>
              </a:rPr>
              <a:t>4</a:t>
            </a:r>
            <a:r>
              <a:rPr lang="en-US" sz="5400" dirty="0">
                <a:latin typeface="Helvetica Neue"/>
                <a:ea typeface="Helvetica Neue"/>
                <a:cs typeface="Helvetica Neue"/>
                <a:sym typeface="Helvetica Neue"/>
              </a:rPr>
              <a:t>.  </a:t>
            </a:r>
            <a:r>
              <a:rPr lang="en-US" sz="5400" b="0" i="0" u="none" strike="noStrike" cap="none" dirty="0">
                <a:solidFill>
                  <a:srgbClr val="000000"/>
                </a:solidFill>
                <a:latin typeface="Helvetica Neue"/>
                <a:ea typeface="Helvetica Neue"/>
                <a:cs typeface="Helvetica Neue"/>
                <a:sym typeface="Helvetica Neue"/>
              </a:rPr>
              <a:t>We made a searching and fearless moral inventory of ourselves.</a:t>
            </a:r>
            <a:endParaRPr sz="5400" b="0" i="0" u="none" strike="noStrike" cap="none" dirty="0">
              <a:solidFill>
                <a:srgbClr val="000000"/>
              </a:solidFill>
              <a:latin typeface="Arial"/>
              <a:ea typeface="Arial"/>
              <a:cs typeface="Arial"/>
              <a:sym typeface="Arial"/>
            </a:endParaRPr>
          </a:p>
        </p:txBody>
      </p:sp>
      <p:sp>
        <p:nvSpPr>
          <p:cNvPr id="7" name="TextBox 6">
            <a:extLst>
              <a:ext uri="{FF2B5EF4-FFF2-40B4-BE49-F238E27FC236}">
                <a16:creationId xmlns:a16="http://schemas.microsoft.com/office/drawing/2014/main" id="{2B191714-30B5-4B75-A66E-8F0ACB6FA521}"/>
              </a:ext>
            </a:extLst>
          </p:cNvPr>
          <p:cNvSpPr txBox="1"/>
          <p:nvPr/>
        </p:nvSpPr>
        <p:spPr>
          <a:xfrm>
            <a:off x="9094788" y="12811548"/>
            <a:ext cx="6194322" cy="584775"/>
          </a:xfrm>
          <a:prstGeom prst="rect">
            <a:avLst/>
          </a:prstGeom>
          <a:noFill/>
        </p:spPr>
        <p:txBody>
          <a:bodyPr wrap="square" rtlCol="0">
            <a:spAutoFit/>
          </a:bodyPr>
          <a:lstStyle/>
          <a:p>
            <a:pPr algn="ctr"/>
            <a:r>
              <a:rPr lang="en-US" sz="3200" dirty="0"/>
              <a:t>Page 1 of 5</a:t>
            </a:r>
            <a:r>
              <a:rPr lang="en-US" sz="1200" dirty="0"/>
              <a:t> </a:t>
            </a:r>
          </a:p>
        </p:txBody>
      </p:sp>
      <p:sp>
        <p:nvSpPr>
          <p:cNvPr id="8" name="Rectangle 7">
            <a:extLst>
              <a:ext uri="{FF2B5EF4-FFF2-40B4-BE49-F238E27FC236}">
                <a16:creationId xmlns:a16="http://schemas.microsoft.com/office/drawing/2014/main" id="{BA2495A7-D79D-407F-BEA7-1FC28C147FF0}"/>
              </a:ext>
            </a:extLst>
          </p:cNvPr>
          <p:cNvSpPr/>
          <p:nvPr/>
        </p:nvSpPr>
        <p:spPr>
          <a:xfrm>
            <a:off x="19192189" y="13352867"/>
            <a:ext cx="5057795" cy="338554"/>
          </a:xfrm>
          <a:prstGeom prst="rect">
            <a:avLst/>
          </a:prstGeom>
        </p:spPr>
        <p:txBody>
          <a:bodyPr wrap="none">
            <a:spAutoFit/>
          </a:bodyPr>
          <a:lstStyle/>
          <a:p>
            <a:r>
              <a:rPr lang="en-US" sz="1600" dirty="0"/>
              <a:t>© 1986 by Narcotics Anonymous World Services, Inc.</a:t>
            </a: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13780</TotalTime>
  <Words>2566</Words>
  <Application>Microsoft Office PowerPoint</Application>
  <PresentationFormat>Custom</PresentationFormat>
  <Paragraphs>174</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Helvetica Neue</vt:lpstr>
      <vt:lpstr>Arial</vt:lpstr>
      <vt:lpstr>Helvetica Neue Light</vt:lpstr>
      <vt:lpstr>White</vt:lpstr>
      <vt:lpstr>Zoom Tips for Virtual Meetings</vt:lpstr>
      <vt:lpstr>NA Literature</vt:lpstr>
      <vt:lpstr>7th Tradition</vt:lpstr>
      <vt:lpstr>Who is an Addict?</vt:lpstr>
      <vt:lpstr>Why Are We Here?</vt:lpstr>
      <vt:lpstr>PowerPoint Presentation</vt:lpstr>
      <vt:lpstr>What is the Narcotics Anonymous Program?</vt:lpstr>
      <vt:lpstr>PowerPoint Presentation</vt:lpstr>
      <vt:lpstr>How it Works</vt:lpstr>
      <vt:lpstr>How it Works</vt:lpstr>
      <vt:lpstr>How it Works</vt:lpstr>
      <vt:lpstr>How it Works</vt:lpstr>
      <vt:lpstr>How it Works</vt:lpstr>
      <vt:lpstr>The Twelve Traditions of NA</vt:lpstr>
      <vt:lpstr>The Twelve Traditions of NA</vt:lpstr>
      <vt:lpstr>The Twelve Traditions of NA</vt:lpstr>
      <vt:lpstr>The Twelve Traditions of NA</vt:lpstr>
      <vt:lpstr>The Twelve Traditions of NA</vt:lpstr>
      <vt:lpstr>The Twelve Traditions of NA</vt:lpstr>
      <vt:lpstr>We Do Recover</vt:lpstr>
      <vt:lpstr>Just for Today Meditation</vt:lpstr>
      <vt:lpstr>Key Tags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Just for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Vyce</dc:creator>
  <cp:lastModifiedBy>Ann Vyce</cp:lastModifiedBy>
  <cp:revision>34</cp:revision>
  <dcterms:modified xsi:type="dcterms:W3CDTF">2020-04-18T23:49:16Z</dcterms:modified>
</cp:coreProperties>
</file>